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5.xml" ContentType="application/vnd.openxmlformats-officedocument.presentationml.slide+xml"/>
  <Override PartName="/ppt/presentation.xml" ContentType="application/vnd.openxmlformats-officedocument.presentationml.presentation.main+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charts/chart1.xml" ContentType="application/vnd.openxmlformats-officedocument.drawingml.chart+xml"/>
  <Override PartName="/ppt/charts/chart2.xml" ContentType="application/vnd.openxmlformats-officedocument.drawingml.chart+xml"/>
  <Override PartName="/ppt/theme/theme3.xml" ContentType="application/vnd.openxmlformats-officedocument.theme+xml"/>
  <Override PartName="/ppt/charts/chart4.xml" ContentType="application/vnd.openxmlformats-officedocument.drawingml.chart+xml"/>
  <Override PartName="/ppt/charts/chart3.xml" ContentType="application/vnd.openxmlformats-officedocument.drawingml.chart+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ppt/changesInfos/changesInfo1.xml" ContentType="application/vnd.ms-powerpoint.changesinfo+xml"/>
  <Override PartName="/customXml/itemProps1.xml" ContentType="application/vnd.openxmlformats-officedocument.customXml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08" r:id="rId2"/>
  </p:sldMasterIdLst>
  <p:notesMasterIdLst>
    <p:notesMasterId r:id="rId30"/>
  </p:notesMasterIdLst>
  <p:handoutMasterIdLst>
    <p:handoutMasterId r:id="rId31"/>
  </p:handoutMasterIdLst>
  <p:sldIdLst>
    <p:sldId id="414" r:id="rId3"/>
    <p:sldId id="415" r:id="rId4"/>
    <p:sldId id="314" r:id="rId5"/>
    <p:sldId id="339" r:id="rId6"/>
    <p:sldId id="340" r:id="rId7"/>
    <p:sldId id="338" r:id="rId8"/>
    <p:sldId id="319" r:id="rId9"/>
    <p:sldId id="341" r:id="rId10"/>
    <p:sldId id="342" r:id="rId11"/>
    <p:sldId id="343" r:id="rId12"/>
    <p:sldId id="344" r:id="rId13"/>
    <p:sldId id="345" r:id="rId14"/>
    <p:sldId id="323" r:id="rId15"/>
    <p:sldId id="324" r:id="rId16"/>
    <p:sldId id="346" r:id="rId17"/>
    <p:sldId id="347" r:id="rId18"/>
    <p:sldId id="348" r:id="rId19"/>
    <p:sldId id="349" r:id="rId20"/>
    <p:sldId id="325" r:id="rId21"/>
    <p:sldId id="379" r:id="rId22"/>
    <p:sldId id="326" r:id="rId23"/>
    <p:sldId id="328" r:id="rId24"/>
    <p:sldId id="329" r:id="rId25"/>
    <p:sldId id="350" r:id="rId26"/>
    <p:sldId id="351" r:id="rId27"/>
    <p:sldId id="352" r:id="rId28"/>
    <p:sldId id="353" r:id="rId29"/>
  </p:sldIdLst>
  <p:sldSz cx="9144000" cy="6858000" type="screen4x3"/>
  <p:notesSz cx="9144000" cy="6858000"/>
  <p:defaultTextStyle>
    <a:defPPr>
      <a:defRPr lang="en-US"/>
    </a:defPPr>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clrMru>
    <a:srgbClr val="0432FF"/>
    <a:srgbClr val="76BE09"/>
    <a:srgbClr val="70A504"/>
    <a:srgbClr val="FFFFFF"/>
    <a:srgbClr val="DE8500"/>
    <a:srgbClr val="109A8A"/>
    <a:srgbClr val="9881FF"/>
    <a:srgbClr val="9055FF"/>
    <a:srgbClr val="1476FF"/>
    <a:srgbClr val="FEC5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9">
    <a:wholeTbl>
      <a:tcTxStyle>
        <a:fontRef idx="minor">
          <a:scrgbClr r="0" g="0" b="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fontRef idx="minor">
          <a:scrgbClr r="0" g="0" b="0"/>
        </a:fontRef>
        <a:schemeClr val="lt1"/>
      </a:tcTxStyle>
      <a:tcStyle>
        <a:tcBdr>
          <a:top>
            <a:ln w="38100" cmpd="sng">
              <a:solidFill>
                <a:schemeClr val="lt1"/>
              </a:solidFill>
            </a:ln>
          </a:top>
        </a:tcBdr>
        <a:fill>
          <a:solidFill>
            <a:schemeClr val="accent1"/>
          </a:solidFill>
        </a:fill>
      </a:tcStyle>
    </a:lastRow>
    <a:seCell>
      <a:tcStyle>
        <a:tcBdr/>
      </a:tcStyle>
    </a:seCell>
    <a:swCell>
      <a:tcStyle>
        <a:tcBdr/>
      </a:tcStyle>
    </a:swCell>
    <a:firstRow>
      <a:tcTxStyle b="on">
        <a:fontRef idx="minor">
          <a:scrgbClr r="0" g="0" b="0"/>
        </a:fontRef>
        <a:schemeClr val="lt1"/>
      </a:tcTxStyle>
      <a:tcStyle>
        <a:tcBdr>
          <a:bottom>
            <a:ln w="38100" cmpd="sng">
              <a:solidFill>
                <a:schemeClr val="lt1"/>
              </a:solidFill>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92"/>
    <p:restoredTop sz="95833" autoAdjust="0"/>
  </p:normalViewPr>
  <p:slideViewPr>
    <p:cSldViewPr>
      <p:cViewPr varScale="1">
        <p:scale>
          <a:sx n="103" d="100"/>
          <a:sy n="103" d="100"/>
        </p:scale>
        <p:origin x="1496"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38" Type="http://schemas.openxmlformats.org/officeDocument/2006/relationships/customXml" Target="../customXml/item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37" Type="http://schemas.openxmlformats.org/officeDocument/2006/relationships/customXml" Target="../customXml/item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n Quang Khoat" userId="b24b097a-3ba7-4fd8-ad2c-0f2ed537794d" providerId="ADAL" clId="{8138E390-7CCE-1341-A4F7-B3EA8472363D}"/>
    <pc:docChg chg="custSel modSld">
      <pc:chgData name="Than Quang Khoat" userId="b24b097a-3ba7-4fd8-ad2c-0f2ed537794d" providerId="ADAL" clId="{8138E390-7CCE-1341-A4F7-B3EA8472363D}" dt="2020-12-07T03:11:17.882" v="0" actId="478"/>
      <pc:docMkLst>
        <pc:docMk/>
      </pc:docMkLst>
      <pc:sldChg chg="delSp mod">
        <pc:chgData name="Than Quang Khoat" userId="b24b097a-3ba7-4fd8-ad2c-0f2ed537794d" providerId="ADAL" clId="{8138E390-7CCE-1341-A4F7-B3EA8472363D}" dt="2020-12-07T03:11:17.882" v="0" actId="478"/>
        <pc:sldMkLst>
          <pc:docMk/>
          <pc:sldMk cId="2342301398" sldId="414"/>
        </pc:sldMkLst>
        <pc:picChg chg="del">
          <ac:chgData name="Than Quang Khoat" userId="b24b097a-3ba7-4fd8-ad2c-0f2ed537794d" providerId="ADAL" clId="{8138E390-7CCE-1341-A4F7-B3EA8472363D}" dt="2020-12-07T03:11:17.882" v="0" actId="478"/>
          <ac:picMkLst>
            <pc:docMk/>
            <pc:sldMk cId="2342301398" sldId="414"/>
            <ac:picMk id="7" creationId="{DFEEE924-52CE-6F4C-B5A3-F44C2DE94BFC}"/>
          </ac:picMkLst>
        </pc:picChg>
      </pc:sldChg>
    </pc:docChg>
  </pc:docChgLst>
  <pc:docChgLst>
    <pc:chgData name="Than Quang Khoat" userId="b24b097a-3ba7-4fd8-ad2c-0f2ed537794d" providerId="ADAL" clId="{25EDD835-F7E1-AF4B-86BC-C56047AC8C2A}"/>
    <pc:docChg chg="custSel addSld delSld modSld">
      <pc:chgData name="Than Quang Khoat" userId="b24b097a-3ba7-4fd8-ad2c-0f2ed537794d" providerId="ADAL" clId="{25EDD835-F7E1-AF4B-86BC-C56047AC8C2A}" dt="2020-05-18T04:00:33.112" v="74" actId="20577"/>
      <pc:docMkLst>
        <pc:docMk/>
      </pc:docMkLst>
      <pc:sldChg chg="del">
        <pc:chgData name="Than Quang Khoat" userId="b24b097a-3ba7-4fd8-ad2c-0f2ed537794d" providerId="ADAL" clId="{25EDD835-F7E1-AF4B-86BC-C56047AC8C2A}" dt="2020-05-16T09:54:10.568" v="1" actId="2696"/>
        <pc:sldMkLst>
          <pc:docMk/>
          <pc:sldMk cId="0" sldId="256"/>
        </pc:sldMkLst>
      </pc:sldChg>
      <pc:sldChg chg="delSp">
        <pc:chgData name="Than Quang Khoat" userId="b24b097a-3ba7-4fd8-ad2c-0f2ed537794d" providerId="ADAL" clId="{25EDD835-F7E1-AF4B-86BC-C56047AC8C2A}" dt="2020-05-16T09:56:43.476" v="47" actId="478"/>
        <pc:sldMkLst>
          <pc:docMk/>
          <pc:sldMk cId="1582531212" sldId="314"/>
        </pc:sldMkLst>
        <pc:spChg chg="del">
          <ac:chgData name="Than Quang Khoat" userId="b24b097a-3ba7-4fd8-ad2c-0f2ed537794d" providerId="ADAL" clId="{25EDD835-F7E1-AF4B-86BC-C56047AC8C2A}" dt="2020-05-16T09:56:43.476" v="47" actId="478"/>
          <ac:spMkLst>
            <pc:docMk/>
            <pc:sldMk cId="1582531212" sldId="314"/>
            <ac:spMk id="8" creationId="{00000000-0000-0000-0000-000000000000}"/>
          </ac:spMkLst>
        </pc:spChg>
      </pc:sldChg>
      <pc:sldChg chg="del">
        <pc:chgData name="Than Quang Khoat" userId="b24b097a-3ba7-4fd8-ad2c-0f2ed537794d" providerId="ADAL" clId="{25EDD835-F7E1-AF4B-86BC-C56047AC8C2A}" dt="2020-05-16T09:54:10.584" v="2" actId="2696"/>
        <pc:sldMkLst>
          <pc:docMk/>
          <pc:sldMk cId="1884680378" sldId="315"/>
        </pc:sldMkLst>
      </pc:sldChg>
      <pc:sldChg chg="delSp modSp">
        <pc:chgData name="Than Quang Khoat" userId="b24b097a-3ba7-4fd8-ad2c-0f2ed537794d" providerId="ADAL" clId="{25EDD835-F7E1-AF4B-86BC-C56047AC8C2A}" dt="2020-05-16T09:56:34.883" v="46" actId="478"/>
        <pc:sldMkLst>
          <pc:docMk/>
          <pc:sldMk cId="4013032963" sldId="319"/>
        </pc:sldMkLst>
        <pc:spChg chg="mod">
          <ac:chgData name="Than Quang Khoat" userId="b24b097a-3ba7-4fd8-ad2c-0f2ed537794d" providerId="ADAL" clId="{25EDD835-F7E1-AF4B-86BC-C56047AC8C2A}" dt="2020-05-16T09:56:28.015" v="45" actId="13822"/>
          <ac:spMkLst>
            <pc:docMk/>
            <pc:sldMk cId="4013032963" sldId="319"/>
            <ac:spMk id="3" creationId="{00000000-0000-0000-0000-000000000000}"/>
          </ac:spMkLst>
        </pc:spChg>
        <pc:spChg chg="del">
          <ac:chgData name="Than Quang Khoat" userId="b24b097a-3ba7-4fd8-ad2c-0f2ed537794d" providerId="ADAL" clId="{25EDD835-F7E1-AF4B-86BC-C56047AC8C2A}" dt="2020-05-16T09:56:34.883" v="46" actId="478"/>
          <ac:spMkLst>
            <pc:docMk/>
            <pc:sldMk cId="4013032963" sldId="319"/>
            <ac:spMk id="8" creationId="{00000000-0000-0000-0000-000000000000}"/>
          </ac:spMkLst>
        </pc:spChg>
      </pc:sldChg>
      <pc:sldChg chg="delSp modSp">
        <pc:chgData name="Than Quang Khoat" userId="b24b097a-3ba7-4fd8-ad2c-0f2ed537794d" providerId="ADAL" clId="{25EDD835-F7E1-AF4B-86BC-C56047AC8C2A}" dt="2020-05-18T03:57:08.236" v="71" actId="207"/>
        <pc:sldMkLst>
          <pc:docMk/>
          <pc:sldMk cId="4013032963" sldId="323"/>
        </pc:sldMkLst>
        <pc:spChg chg="del">
          <ac:chgData name="Than Quang Khoat" userId="b24b097a-3ba7-4fd8-ad2c-0f2ed537794d" providerId="ADAL" clId="{25EDD835-F7E1-AF4B-86BC-C56047AC8C2A}" dt="2020-05-16T09:57:00.951" v="48" actId="478"/>
          <ac:spMkLst>
            <pc:docMk/>
            <pc:sldMk cId="4013032963" sldId="323"/>
            <ac:spMk id="8" creationId="{00000000-0000-0000-0000-000000000000}"/>
          </ac:spMkLst>
        </pc:spChg>
        <pc:spChg chg="mod">
          <ac:chgData name="Than Quang Khoat" userId="b24b097a-3ba7-4fd8-ad2c-0f2ed537794d" providerId="ADAL" clId="{25EDD835-F7E1-AF4B-86BC-C56047AC8C2A}" dt="2020-05-18T03:57:08.236" v="71" actId="207"/>
          <ac:spMkLst>
            <pc:docMk/>
            <pc:sldMk cId="4013032963" sldId="323"/>
            <ac:spMk id="30" creationId="{00000000-0000-0000-0000-000000000000}"/>
          </ac:spMkLst>
        </pc:spChg>
      </pc:sldChg>
      <pc:sldChg chg="delSp">
        <pc:chgData name="Than Quang Khoat" userId="b24b097a-3ba7-4fd8-ad2c-0f2ed537794d" providerId="ADAL" clId="{25EDD835-F7E1-AF4B-86BC-C56047AC8C2A}" dt="2020-05-16T09:57:03.219" v="49" actId="478"/>
        <pc:sldMkLst>
          <pc:docMk/>
          <pc:sldMk cId="4013032963" sldId="324"/>
        </pc:sldMkLst>
        <pc:spChg chg="del">
          <ac:chgData name="Than Quang Khoat" userId="b24b097a-3ba7-4fd8-ad2c-0f2ed537794d" providerId="ADAL" clId="{25EDD835-F7E1-AF4B-86BC-C56047AC8C2A}" dt="2020-05-16T09:57:03.219" v="49" actId="478"/>
          <ac:spMkLst>
            <pc:docMk/>
            <pc:sldMk cId="4013032963" sldId="324"/>
            <ac:spMk id="8" creationId="{00000000-0000-0000-0000-000000000000}"/>
          </ac:spMkLst>
        </pc:spChg>
      </pc:sldChg>
      <pc:sldChg chg="delSp modSp">
        <pc:chgData name="Than Quang Khoat" userId="b24b097a-3ba7-4fd8-ad2c-0f2ed537794d" providerId="ADAL" clId="{25EDD835-F7E1-AF4B-86BC-C56047AC8C2A}" dt="2020-05-16T09:59:23.696" v="64" actId="207"/>
        <pc:sldMkLst>
          <pc:docMk/>
          <pc:sldMk cId="4013032963" sldId="325"/>
        </pc:sldMkLst>
        <pc:spChg chg="mod">
          <ac:chgData name="Than Quang Khoat" userId="b24b097a-3ba7-4fd8-ad2c-0f2ed537794d" providerId="ADAL" clId="{25EDD835-F7E1-AF4B-86BC-C56047AC8C2A}" dt="2020-05-16T09:59:23.696" v="64" actId="207"/>
          <ac:spMkLst>
            <pc:docMk/>
            <pc:sldMk cId="4013032963" sldId="325"/>
            <ac:spMk id="3" creationId="{00000000-0000-0000-0000-000000000000}"/>
          </ac:spMkLst>
        </pc:spChg>
        <pc:spChg chg="del">
          <ac:chgData name="Than Quang Khoat" userId="b24b097a-3ba7-4fd8-ad2c-0f2ed537794d" providerId="ADAL" clId="{25EDD835-F7E1-AF4B-86BC-C56047AC8C2A}" dt="2020-05-16T09:57:12.131" v="52" actId="478"/>
          <ac:spMkLst>
            <pc:docMk/>
            <pc:sldMk cId="4013032963" sldId="325"/>
            <ac:spMk id="8" creationId="{00000000-0000-0000-0000-000000000000}"/>
          </ac:spMkLst>
        </pc:spChg>
      </pc:sldChg>
      <pc:sldChg chg="delSp modSp">
        <pc:chgData name="Than Quang Khoat" userId="b24b097a-3ba7-4fd8-ad2c-0f2ed537794d" providerId="ADAL" clId="{25EDD835-F7E1-AF4B-86BC-C56047AC8C2A}" dt="2020-05-16T09:58:54.349" v="63" actId="207"/>
        <pc:sldMkLst>
          <pc:docMk/>
          <pc:sldMk cId="4013032963" sldId="326"/>
        </pc:sldMkLst>
        <pc:spChg chg="mod">
          <ac:chgData name="Than Quang Khoat" userId="b24b097a-3ba7-4fd8-ad2c-0f2ed537794d" providerId="ADAL" clId="{25EDD835-F7E1-AF4B-86BC-C56047AC8C2A}" dt="2020-05-16T09:58:28.030" v="61" actId="207"/>
          <ac:spMkLst>
            <pc:docMk/>
            <pc:sldMk cId="4013032963" sldId="326"/>
            <ac:spMk id="4" creationId="{00000000-0000-0000-0000-000000000000}"/>
          </ac:spMkLst>
        </pc:spChg>
        <pc:spChg chg="del">
          <ac:chgData name="Than Quang Khoat" userId="b24b097a-3ba7-4fd8-ad2c-0f2ed537794d" providerId="ADAL" clId="{25EDD835-F7E1-AF4B-86BC-C56047AC8C2A}" dt="2020-05-16T09:57:14.471" v="53" actId="478"/>
          <ac:spMkLst>
            <pc:docMk/>
            <pc:sldMk cId="4013032963" sldId="326"/>
            <ac:spMk id="8" creationId="{00000000-0000-0000-0000-000000000000}"/>
          </ac:spMkLst>
        </pc:spChg>
        <pc:spChg chg="mod">
          <ac:chgData name="Than Quang Khoat" userId="b24b097a-3ba7-4fd8-ad2c-0f2ed537794d" providerId="ADAL" clId="{25EDD835-F7E1-AF4B-86BC-C56047AC8C2A}" dt="2020-05-16T09:58:54.349" v="63" actId="207"/>
          <ac:spMkLst>
            <pc:docMk/>
            <pc:sldMk cId="4013032963" sldId="326"/>
            <ac:spMk id="12" creationId="{00000000-0000-0000-0000-000000000000}"/>
          </ac:spMkLst>
        </pc:spChg>
        <pc:picChg chg="mod">
          <ac:chgData name="Than Quang Khoat" userId="b24b097a-3ba7-4fd8-ad2c-0f2ed537794d" providerId="ADAL" clId="{25EDD835-F7E1-AF4B-86BC-C56047AC8C2A}" dt="2020-05-16T09:58:17.148" v="60" actId="108"/>
          <ac:picMkLst>
            <pc:docMk/>
            <pc:sldMk cId="4013032963" sldId="326"/>
            <ac:picMk id="3" creationId="{00000000-0000-0000-0000-000000000000}"/>
          </ac:picMkLst>
        </pc:picChg>
      </pc:sldChg>
      <pc:sldChg chg="delSp">
        <pc:chgData name="Than Quang Khoat" userId="b24b097a-3ba7-4fd8-ad2c-0f2ed537794d" providerId="ADAL" clId="{25EDD835-F7E1-AF4B-86BC-C56047AC8C2A}" dt="2020-05-16T09:57:16.552" v="54" actId="478"/>
        <pc:sldMkLst>
          <pc:docMk/>
          <pc:sldMk cId="4013032963" sldId="328"/>
        </pc:sldMkLst>
        <pc:spChg chg="del">
          <ac:chgData name="Than Quang Khoat" userId="b24b097a-3ba7-4fd8-ad2c-0f2ed537794d" providerId="ADAL" clId="{25EDD835-F7E1-AF4B-86BC-C56047AC8C2A}" dt="2020-05-16T09:57:16.552" v="54" actId="478"/>
          <ac:spMkLst>
            <pc:docMk/>
            <pc:sldMk cId="4013032963" sldId="328"/>
            <ac:spMk id="8" creationId="{00000000-0000-0000-0000-000000000000}"/>
          </ac:spMkLst>
        </pc:spChg>
      </pc:sldChg>
      <pc:sldChg chg="modSp">
        <pc:chgData name="Than Quang Khoat" userId="b24b097a-3ba7-4fd8-ad2c-0f2ed537794d" providerId="ADAL" clId="{25EDD835-F7E1-AF4B-86BC-C56047AC8C2A}" dt="2020-05-18T03:53:43.418" v="70" actId="20577"/>
        <pc:sldMkLst>
          <pc:docMk/>
          <pc:sldMk cId="233594255" sldId="342"/>
        </pc:sldMkLst>
        <pc:spChg chg="mod">
          <ac:chgData name="Than Quang Khoat" userId="b24b097a-3ba7-4fd8-ad2c-0f2ed537794d" providerId="ADAL" clId="{25EDD835-F7E1-AF4B-86BC-C56047AC8C2A}" dt="2020-05-18T03:53:43.418" v="70" actId="20577"/>
          <ac:spMkLst>
            <pc:docMk/>
            <pc:sldMk cId="233594255" sldId="342"/>
            <ac:spMk id="14" creationId="{00000000-0000-0000-0000-000000000000}"/>
          </ac:spMkLst>
        </pc:spChg>
      </pc:sldChg>
      <pc:sldChg chg="delSp">
        <pc:chgData name="Than Quang Khoat" userId="b24b097a-3ba7-4fd8-ad2c-0f2ed537794d" providerId="ADAL" clId="{25EDD835-F7E1-AF4B-86BC-C56047AC8C2A}" dt="2020-05-16T09:57:06.505" v="50" actId="478"/>
        <pc:sldMkLst>
          <pc:docMk/>
          <pc:sldMk cId="87284034" sldId="347"/>
        </pc:sldMkLst>
        <pc:spChg chg="del">
          <ac:chgData name="Than Quang Khoat" userId="b24b097a-3ba7-4fd8-ad2c-0f2ed537794d" providerId="ADAL" clId="{25EDD835-F7E1-AF4B-86BC-C56047AC8C2A}" dt="2020-05-16T09:57:06.505" v="50" actId="478"/>
          <ac:spMkLst>
            <pc:docMk/>
            <pc:sldMk cId="87284034" sldId="347"/>
            <ac:spMk id="8" creationId="{00000000-0000-0000-0000-000000000000}"/>
          </ac:spMkLst>
        </pc:spChg>
      </pc:sldChg>
      <pc:sldChg chg="delSp">
        <pc:chgData name="Than Quang Khoat" userId="b24b097a-3ba7-4fd8-ad2c-0f2ed537794d" providerId="ADAL" clId="{25EDD835-F7E1-AF4B-86BC-C56047AC8C2A}" dt="2020-05-16T09:57:08.676" v="51" actId="478"/>
        <pc:sldMkLst>
          <pc:docMk/>
          <pc:sldMk cId="922760292" sldId="348"/>
        </pc:sldMkLst>
        <pc:spChg chg="del">
          <ac:chgData name="Than Quang Khoat" userId="b24b097a-3ba7-4fd8-ad2c-0f2ed537794d" providerId="ADAL" clId="{25EDD835-F7E1-AF4B-86BC-C56047AC8C2A}" dt="2020-05-16T09:57:08.676" v="51" actId="478"/>
          <ac:spMkLst>
            <pc:docMk/>
            <pc:sldMk cId="922760292" sldId="348"/>
            <ac:spMk id="8" creationId="{00000000-0000-0000-0000-000000000000}"/>
          </ac:spMkLst>
        </pc:spChg>
      </pc:sldChg>
      <pc:sldChg chg="modSp">
        <pc:chgData name="Than Quang Khoat" userId="b24b097a-3ba7-4fd8-ad2c-0f2ed537794d" providerId="ADAL" clId="{25EDD835-F7E1-AF4B-86BC-C56047AC8C2A}" dt="2020-05-18T04:00:33.112" v="74" actId="20577"/>
        <pc:sldMkLst>
          <pc:docMk/>
          <pc:sldMk cId="511599296" sldId="349"/>
        </pc:sldMkLst>
        <pc:spChg chg="mod">
          <ac:chgData name="Than Quang Khoat" userId="b24b097a-3ba7-4fd8-ad2c-0f2ed537794d" providerId="ADAL" clId="{25EDD835-F7E1-AF4B-86BC-C56047AC8C2A}" dt="2020-05-18T04:00:33.112" v="74" actId="20577"/>
          <ac:spMkLst>
            <pc:docMk/>
            <pc:sldMk cId="511599296" sldId="349"/>
            <ac:spMk id="30" creationId="{00000000-0000-0000-0000-000000000000}"/>
          </ac:spMkLst>
        </pc:spChg>
      </pc:sldChg>
      <pc:sldChg chg="delSp">
        <pc:chgData name="Than Quang Khoat" userId="b24b097a-3ba7-4fd8-ad2c-0f2ed537794d" providerId="ADAL" clId="{25EDD835-F7E1-AF4B-86BC-C56047AC8C2A}" dt="2020-05-16T09:57:20.165" v="55" actId="478"/>
        <pc:sldMkLst>
          <pc:docMk/>
          <pc:sldMk cId="2527838340" sldId="350"/>
        </pc:sldMkLst>
        <pc:spChg chg="del">
          <ac:chgData name="Than Quang Khoat" userId="b24b097a-3ba7-4fd8-ad2c-0f2ed537794d" providerId="ADAL" clId="{25EDD835-F7E1-AF4B-86BC-C56047AC8C2A}" dt="2020-05-16T09:57:20.165" v="55" actId="478"/>
          <ac:spMkLst>
            <pc:docMk/>
            <pc:sldMk cId="2527838340" sldId="350"/>
            <ac:spMk id="8" creationId="{00000000-0000-0000-0000-000000000000}"/>
          </ac:spMkLst>
        </pc:spChg>
      </pc:sldChg>
      <pc:sldChg chg="delSp modSp">
        <pc:chgData name="Than Quang Khoat" userId="b24b097a-3ba7-4fd8-ad2c-0f2ed537794d" providerId="ADAL" clId="{25EDD835-F7E1-AF4B-86BC-C56047AC8C2A}" dt="2020-05-16T09:57:43.202" v="58" actId="13822"/>
        <pc:sldMkLst>
          <pc:docMk/>
          <pc:sldMk cId="2103452202" sldId="352"/>
        </pc:sldMkLst>
        <pc:spChg chg="del">
          <ac:chgData name="Than Quang Khoat" userId="b24b097a-3ba7-4fd8-ad2c-0f2ed537794d" providerId="ADAL" clId="{25EDD835-F7E1-AF4B-86BC-C56047AC8C2A}" dt="2020-05-16T09:57:23.402" v="56" actId="478"/>
          <ac:spMkLst>
            <pc:docMk/>
            <pc:sldMk cId="2103452202" sldId="352"/>
            <ac:spMk id="8" creationId="{00000000-0000-0000-0000-000000000000}"/>
          </ac:spMkLst>
        </pc:spChg>
        <pc:spChg chg="mod">
          <ac:chgData name="Than Quang Khoat" userId="b24b097a-3ba7-4fd8-ad2c-0f2ed537794d" providerId="ADAL" clId="{25EDD835-F7E1-AF4B-86BC-C56047AC8C2A}" dt="2020-05-16T09:57:43.202" v="58" actId="13822"/>
          <ac:spMkLst>
            <pc:docMk/>
            <pc:sldMk cId="2103452202" sldId="352"/>
            <ac:spMk id="11" creationId="{00000000-0000-0000-0000-000000000000}"/>
          </ac:spMkLst>
        </pc:spChg>
      </pc:sldChg>
      <pc:sldChg chg="delSp">
        <pc:chgData name="Than Quang Khoat" userId="b24b097a-3ba7-4fd8-ad2c-0f2ed537794d" providerId="ADAL" clId="{25EDD835-F7E1-AF4B-86BC-C56047AC8C2A}" dt="2020-05-16T09:57:25.611" v="57" actId="478"/>
        <pc:sldMkLst>
          <pc:docMk/>
          <pc:sldMk cId="528748917" sldId="353"/>
        </pc:sldMkLst>
        <pc:spChg chg="del">
          <ac:chgData name="Than Quang Khoat" userId="b24b097a-3ba7-4fd8-ad2c-0f2ed537794d" providerId="ADAL" clId="{25EDD835-F7E1-AF4B-86BC-C56047AC8C2A}" dt="2020-05-16T09:57:25.611" v="57" actId="478"/>
          <ac:spMkLst>
            <pc:docMk/>
            <pc:sldMk cId="528748917" sldId="353"/>
            <ac:spMk id="8" creationId="{00000000-0000-0000-0000-000000000000}"/>
          </ac:spMkLst>
        </pc:spChg>
      </pc:sldChg>
      <pc:sldChg chg="modSp add">
        <pc:chgData name="Than Quang Khoat" userId="b24b097a-3ba7-4fd8-ad2c-0f2ed537794d" providerId="ADAL" clId="{25EDD835-F7E1-AF4B-86BC-C56047AC8C2A}" dt="2020-05-16T10:00:41.563" v="66"/>
        <pc:sldMkLst>
          <pc:docMk/>
          <pc:sldMk cId="3830382154" sldId="379"/>
        </pc:sldMkLst>
        <pc:spChg chg="mod">
          <ac:chgData name="Than Quang Khoat" userId="b24b097a-3ba7-4fd8-ad2c-0f2ed537794d" providerId="ADAL" clId="{25EDD835-F7E1-AF4B-86BC-C56047AC8C2A}" dt="2020-05-16T10:00:41.563" v="66"/>
          <ac:spMkLst>
            <pc:docMk/>
            <pc:sldMk cId="3830382154" sldId="379"/>
            <ac:spMk id="2" creationId="{00000000-0000-0000-0000-000000000000}"/>
          </ac:spMkLst>
        </pc:spChg>
      </pc:sldChg>
      <pc:sldChg chg="add">
        <pc:chgData name="Than Quang Khoat" userId="b24b097a-3ba7-4fd8-ad2c-0f2ed537794d" providerId="ADAL" clId="{25EDD835-F7E1-AF4B-86BC-C56047AC8C2A}" dt="2020-05-16T09:54:06.729" v="0"/>
        <pc:sldMkLst>
          <pc:docMk/>
          <pc:sldMk cId="2342301398" sldId="414"/>
        </pc:sldMkLst>
      </pc:sldChg>
      <pc:sldChg chg="modSp add">
        <pc:chgData name="Than Quang Khoat" userId="b24b097a-3ba7-4fd8-ad2c-0f2ed537794d" providerId="ADAL" clId="{25EDD835-F7E1-AF4B-86BC-C56047AC8C2A}" dt="2020-05-16T09:55:31.501" v="44" actId="207"/>
        <pc:sldMkLst>
          <pc:docMk/>
          <pc:sldMk cId="103346777" sldId="415"/>
        </pc:sldMkLst>
        <pc:spChg chg="mod">
          <ac:chgData name="Than Quang Khoat" userId="b24b097a-3ba7-4fd8-ad2c-0f2ed537794d" providerId="ADAL" clId="{25EDD835-F7E1-AF4B-86BC-C56047AC8C2A}" dt="2020-05-16T09:55:31.501" v="44" actId="207"/>
          <ac:spMkLst>
            <pc:docMk/>
            <pc:sldMk cId="103346777" sldId="415"/>
            <ac:spMk id="3" creationId="{00000000-0000-0000-0000-00000000000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sz="1800"/>
              <a:t>Subscribers</a:t>
            </a:r>
            <a:r>
              <a:rPr lang="en-US" sz="1680" b="1" i="0" u="none" strike="noStrike" baseline="0">
                <a:effectLst/>
              </a:rPr>
              <a:t> in Youtube</a:t>
            </a:r>
            <a:r>
              <a:rPr lang="en-US" sz="1680" b="1" i="0" u="none" strike="noStrike" baseline="0"/>
              <a:t> </a:t>
            </a:r>
            <a:endParaRPr lang="en-US" sz="1800"/>
          </a:p>
        </c:rich>
      </c:tx>
      <c:overlay val="0"/>
    </c:title>
    <c:autoTitleDeleted val="0"/>
    <c:plotArea>
      <c:layout/>
      <c:barChart>
        <c:barDir val="bar"/>
        <c:grouping val="clustered"/>
        <c:varyColors val="0"/>
        <c:ser>
          <c:idx val="0"/>
          <c:order val="0"/>
          <c:tx>
            <c:strRef>
              <c:f>Sheet1!$B$1</c:f>
              <c:strCache>
                <c:ptCount val="1"/>
                <c:pt idx="0">
                  <c:v>Subscribe</c:v>
                </c:pt>
              </c:strCache>
            </c:strRef>
          </c:tx>
          <c:invertIfNegative val="0"/>
          <c:dLbls>
            <c:spPr>
              <a:noFill/>
              <a:ln>
                <a:noFill/>
              </a:ln>
              <a:effectLst/>
            </c:spPr>
            <c:txPr>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THVL</c:v>
                </c:pt>
                <c:pt idx="1">
                  <c:v>THVL Giai Tri</c:v>
                </c:pt>
                <c:pt idx="2">
                  <c:v>VTC1 Tin Tuc</c:v>
                </c:pt>
                <c:pt idx="3">
                  <c:v>VTV Go</c:v>
                </c:pt>
                <c:pt idx="4">
                  <c:v>HTV Entertainment</c:v>
                </c:pt>
                <c:pt idx="5">
                  <c:v>H1 (TH Hanoi)</c:v>
                </c:pt>
              </c:strCache>
            </c:strRef>
          </c:cat>
          <c:val>
            <c:numRef>
              <c:f>Sheet1!$B$2:$B$7</c:f>
              <c:numCache>
                <c:formatCode>#,##0</c:formatCode>
                <c:ptCount val="6"/>
                <c:pt idx="0">
                  <c:v>1350236</c:v>
                </c:pt>
                <c:pt idx="1">
                  <c:v>1032878</c:v>
                </c:pt>
                <c:pt idx="2">
                  <c:v>696709</c:v>
                </c:pt>
                <c:pt idx="3">
                  <c:v>841629</c:v>
                </c:pt>
                <c:pt idx="4">
                  <c:v>700866</c:v>
                </c:pt>
                <c:pt idx="5">
                  <c:v>39298</c:v>
                </c:pt>
              </c:numCache>
            </c:numRef>
          </c:val>
          <c:extLst>
            <c:ext xmlns:c16="http://schemas.microsoft.com/office/drawing/2014/chart" uri="{C3380CC4-5D6E-409C-BE32-E72D297353CC}">
              <c16:uniqueId val="{00000000-99AE-4449-8996-3836DACACA2B}"/>
            </c:ext>
          </c:extLst>
        </c:ser>
        <c:dLbls>
          <c:showLegendKey val="0"/>
          <c:showVal val="1"/>
          <c:showCatName val="0"/>
          <c:showSerName val="0"/>
          <c:showPercent val="0"/>
          <c:showBubbleSize val="0"/>
        </c:dLbls>
        <c:gapWidth val="150"/>
        <c:axId val="-2138302824"/>
        <c:axId val="2110630488"/>
      </c:barChart>
      <c:catAx>
        <c:axId val="-2138302824"/>
        <c:scaling>
          <c:orientation val="minMax"/>
        </c:scaling>
        <c:delete val="0"/>
        <c:axPos val="l"/>
        <c:numFmt formatCode="General" sourceLinked="0"/>
        <c:majorTickMark val="none"/>
        <c:minorTickMark val="none"/>
        <c:tickLblPos val="nextTo"/>
        <c:txPr>
          <a:bodyPr/>
          <a:lstStyle/>
          <a:p>
            <a:pPr>
              <a:defRPr sz="1400"/>
            </a:pPr>
            <a:endParaRPr lang="en-US"/>
          </a:p>
        </c:txPr>
        <c:crossAx val="2110630488"/>
        <c:crosses val="autoZero"/>
        <c:auto val="1"/>
        <c:lblAlgn val="ctr"/>
        <c:lblOffset val="100"/>
        <c:noMultiLvlLbl val="0"/>
      </c:catAx>
      <c:valAx>
        <c:axId val="2110630488"/>
        <c:scaling>
          <c:orientation val="minMax"/>
        </c:scaling>
        <c:delete val="1"/>
        <c:axPos val="b"/>
        <c:numFmt formatCode="#,##0" sourceLinked="1"/>
        <c:majorTickMark val="out"/>
        <c:minorTickMark val="none"/>
        <c:tickLblPos val="nextTo"/>
        <c:crossAx val="-2138302824"/>
        <c:crosses val="autoZero"/>
        <c:crossBetween val="between"/>
      </c:valAx>
    </c:plotArea>
    <c:plotVisOnly val="1"/>
    <c:dispBlanksAs val="gap"/>
    <c:showDLblsOverMax val="0"/>
  </c:chart>
  <c:spPr>
    <a:ln>
      <a:solidFill>
        <a:srgbClr val="749805"/>
      </a:solidFill>
    </a:ln>
  </c:spPr>
  <c:txPr>
    <a:bodyPr/>
    <a:lstStyle/>
    <a:p>
      <a:pPr>
        <a:defRPr sz="14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sz="1800"/>
              <a:t>Views in Youtube</a:t>
            </a:r>
          </a:p>
        </c:rich>
      </c:tx>
      <c:overlay val="0"/>
    </c:title>
    <c:autoTitleDeleted val="0"/>
    <c:plotArea>
      <c:layout/>
      <c:barChart>
        <c:barDir val="bar"/>
        <c:grouping val="clustered"/>
        <c:varyColors val="0"/>
        <c:ser>
          <c:idx val="0"/>
          <c:order val="0"/>
          <c:tx>
            <c:strRef>
              <c:f>Sheet1!$B$1</c:f>
              <c:strCache>
                <c:ptCount val="1"/>
                <c:pt idx="0">
                  <c:v>Views</c:v>
                </c:pt>
              </c:strCache>
            </c:strRef>
          </c:tx>
          <c:spPr>
            <a:solidFill>
              <a:schemeClr val="accent6">
                <a:lumMod val="40000"/>
                <a:lumOff val="60000"/>
              </a:schemeClr>
            </a:solidFill>
          </c:spPr>
          <c:invertIfNegative val="0"/>
          <c:dLbls>
            <c:spPr>
              <a:noFill/>
              <a:ln>
                <a:noFill/>
              </a:ln>
              <a:effectLst/>
            </c:spPr>
            <c:txPr>
              <a:bodyPr/>
              <a:lstStyle/>
              <a:p>
                <a:pPr>
                  <a:defRPr sz="10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THVL</c:v>
                </c:pt>
                <c:pt idx="1">
                  <c:v>THVL Giai Tri</c:v>
                </c:pt>
                <c:pt idx="2">
                  <c:v>VTC1 Tin Tuc</c:v>
                </c:pt>
                <c:pt idx="3">
                  <c:v>VTV Go</c:v>
                </c:pt>
                <c:pt idx="4">
                  <c:v>HTV Entertainment</c:v>
                </c:pt>
                <c:pt idx="5">
                  <c:v>H1 (TH Hanoi)</c:v>
                </c:pt>
              </c:strCache>
            </c:strRef>
          </c:cat>
          <c:val>
            <c:numRef>
              <c:f>Sheet1!$B$2:$B$7</c:f>
              <c:numCache>
                <c:formatCode>#,##0</c:formatCode>
                <c:ptCount val="6"/>
                <c:pt idx="0">
                  <c:v>1542390919</c:v>
                </c:pt>
                <c:pt idx="1">
                  <c:v>1088750732</c:v>
                </c:pt>
                <c:pt idx="2">
                  <c:v>980345169</c:v>
                </c:pt>
                <c:pt idx="3">
                  <c:v>372993993</c:v>
                </c:pt>
                <c:pt idx="4">
                  <c:v>589368537</c:v>
                </c:pt>
                <c:pt idx="5">
                  <c:v>22002049</c:v>
                </c:pt>
              </c:numCache>
            </c:numRef>
          </c:val>
          <c:extLst>
            <c:ext xmlns:c16="http://schemas.microsoft.com/office/drawing/2014/chart" uri="{C3380CC4-5D6E-409C-BE32-E72D297353CC}">
              <c16:uniqueId val="{00000000-E7B2-0741-85E9-3F4ED5D39EF5}"/>
            </c:ext>
          </c:extLst>
        </c:ser>
        <c:dLbls>
          <c:showLegendKey val="0"/>
          <c:showVal val="1"/>
          <c:showCatName val="0"/>
          <c:showSerName val="0"/>
          <c:showPercent val="0"/>
          <c:showBubbleSize val="0"/>
        </c:dLbls>
        <c:gapWidth val="150"/>
        <c:axId val="-2138638632"/>
        <c:axId val="2109823000"/>
      </c:barChart>
      <c:catAx>
        <c:axId val="-2138638632"/>
        <c:scaling>
          <c:orientation val="minMax"/>
        </c:scaling>
        <c:delete val="0"/>
        <c:axPos val="l"/>
        <c:numFmt formatCode="General" sourceLinked="0"/>
        <c:majorTickMark val="none"/>
        <c:minorTickMark val="none"/>
        <c:tickLblPos val="nextTo"/>
        <c:txPr>
          <a:bodyPr/>
          <a:lstStyle/>
          <a:p>
            <a:pPr>
              <a:defRPr sz="1400"/>
            </a:pPr>
            <a:endParaRPr lang="en-US"/>
          </a:p>
        </c:txPr>
        <c:crossAx val="2109823000"/>
        <c:crosses val="autoZero"/>
        <c:auto val="1"/>
        <c:lblAlgn val="ctr"/>
        <c:lblOffset val="100"/>
        <c:noMultiLvlLbl val="0"/>
      </c:catAx>
      <c:valAx>
        <c:axId val="2109823000"/>
        <c:scaling>
          <c:orientation val="minMax"/>
        </c:scaling>
        <c:delete val="1"/>
        <c:axPos val="b"/>
        <c:numFmt formatCode="#,##0" sourceLinked="1"/>
        <c:majorTickMark val="out"/>
        <c:minorTickMark val="none"/>
        <c:tickLblPos val="nextTo"/>
        <c:crossAx val="-2138638632"/>
        <c:crosses val="autoZero"/>
        <c:crossBetween val="between"/>
      </c:valAx>
    </c:plotArea>
    <c:plotVisOnly val="1"/>
    <c:dispBlanksAs val="gap"/>
    <c:showDLblsOverMax val="0"/>
  </c:chart>
  <c:spPr>
    <a:ln>
      <a:solidFill>
        <a:schemeClr val="accent6">
          <a:lumMod val="60000"/>
          <a:lumOff val="40000"/>
        </a:schemeClr>
      </a:solidFill>
    </a:ln>
  </c:spPr>
  <c:txPr>
    <a:bodyPr/>
    <a:lstStyle/>
    <a:p>
      <a:pPr>
        <a:defRPr sz="14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Attractiveness</a:t>
            </a:r>
          </a:p>
        </c:rich>
      </c:tx>
      <c:layout>
        <c:manualLayout>
          <c:xMode val="edge"/>
          <c:yMode val="edge"/>
          <c:x val="0.31690326752634201"/>
          <c:y val="0"/>
        </c:manualLayout>
      </c:layout>
      <c:overlay val="1"/>
    </c:title>
    <c:autoTitleDeleted val="0"/>
    <c:plotArea>
      <c:layout/>
      <c:barChart>
        <c:barDir val="col"/>
        <c:grouping val="clustered"/>
        <c:varyColors val="0"/>
        <c:ser>
          <c:idx val="0"/>
          <c:order val="0"/>
          <c:tx>
            <c:strRef>
              <c:f>Sheet1!$B$1</c:f>
              <c:strCache>
                <c:ptCount val="1"/>
                <c:pt idx="0">
                  <c:v>Attractive</c:v>
                </c:pt>
              </c:strCache>
            </c:strRef>
          </c:tx>
          <c:spPr>
            <a:solidFill>
              <a:srgbClr val="FF6600"/>
            </a:solidFill>
          </c:spPr>
          <c:invertIfNegative val="0"/>
          <c:cat>
            <c:strRef>
              <c:f>Sheet1!$A$2:$A$7</c:f>
              <c:strCache>
                <c:ptCount val="6"/>
                <c:pt idx="0">
                  <c:v>THVL</c:v>
                </c:pt>
                <c:pt idx="1">
                  <c:v>THVL Giai Tri</c:v>
                </c:pt>
                <c:pt idx="2">
                  <c:v>VTC1 Tin Tuc</c:v>
                </c:pt>
                <c:pt idx="3">
                  <c:v>VTV Go</c:v>
                </c:pt>
                <c:pt idx="4">
                  <c:v>HTV Entertainment</c:v>
                </c:pt>
                <c:pt idx="5">
                  <c:v>H1 (TH Hanoi)</c:v>
                </c:pt>
              </c:strCache>
            </c:strRef>
          </c:cat>
          <c:val>
            <c:numRef>
              <c:f>Sheet1!$B$2:$B$7</c:f>
              <c:numCache>
                <c:formatCode>General</c:formatCode>
                <c:ptCount val="6"/>
                <c:pt idx="0">
                  <c:v>141438.8738193489</c:v>
                </c:pt>
                <c:pt idx="1">
                  <c:v>157402.15873933799</c:v>
                </c:pt>
                <c:pt idx="2">
                  <c:v>39018.71319402985</c:v>
                </c:pt>
                <c:pt idx="3">
                  <c:v>71250.046418338097</c:v>
                </c:pt>
                <c:pt idx="4">
                  <c:v>76402.4548872179</c:v>
                </c:pt>
                <c:pt idx="5">
                  <c:v>6150.9781940173316</c:v>
                </c:pt>
              </c:numCache>
            </c:numRef>
          </c:val>
          <c:extLst>
            <c:ext xmlns:c16="http://schemas.microsoft.com/office/drawing/2014/chart" uri="{C3380CC4-5D6E-409C-BE32-E72D297353CC}">
              <c16:uniqueId val="{00000000-9E65-784B-A89E-C282FF5413EE}"/>
            </c:ext>
          </c:extLst>
        </c:ser>
        <c:dLbls>
          <c:showLegendKey val="0"/>
          <c:showVal val="0"/>
          <c:showCatName val="0"/>
          <c:showSerName val="0"/>
          <c:showPercent val="0"/>
          <c:showBubbleSize val="0"/>
        </c:dLbls>
        <c:gapWidth val="150"/>
        <c:axId val="-2138450152"/>
        <c:axId val="-2140733528"/>
      </c:barChart>
      <c:catAx>
        <c:axId val="-2138450152"/>
        <c:scaling>
          <c:orientation val="minMax"/>
        </c:scaling>
        <c:delete val="0"/>
        <c:axPos val="b"/>
        <c:numFmt formatCode="General" sourceLinked="0"/>
        <c:majorTickMark val="out"/>
        <c:minorTickMark val="none"/>
        <c:tickLblPos val="nextTo"/>
        <c:crossAx val="-2140733528"/>
        <c:crosses val="autoZero"/>
        <c:auto val="1"/>
        <c:lblAlgn val="ctr"/>
        <c:lblOffset val="100"/>
        <c:noMultiLvlLbl val="0"/>
      </c:catAx>
      <c:valAx>
        <c:axId val="-2140733528"/>
        <c:scaling>
          <c:orientation val="minMax"/>
        </c:scaling>
        <c:delete val="1"/>
        <c:axPos val="l"/>
        <c:majorGridlines>
          <c:spPr>
            <a:ln>
              <a:prstDash val="dot"/>
            </a:ln>
          </c:spPr>
        </c:majorGridlines>
        <c:numFmt formatCode="General" sourceLinked="1"/>
        <c:majorTickMark val="out"/>
        <c:minorTickMark val="none"/>
        <c:tickLblPos val="nextTo"/>
        <c:crossAx val="-2138450152"/>
        <c:crosses val="autoZero"/>
        <c:crossBetween val="between"/>
      </c:valAx>
    </c:plotArea>
    <c:plotVisOnly val="1"/>
    <c:dispBlanksAs val="gap"/>
    <c:showDLblsOverMax val="0"/>
  </c:chart>
  <c:spPr>
    <a:ln w="28575" cmpd="sng">
      <a:solidFill>
        <a:srgbClr val="FF6600"/>
      </a:solidFill>
    </a:ln>
  </c:spPr>
  <c:txPr>
    <a:bodyPr/>
    <a:lstStyle/>
    <a:p>
      <a:pPr>
        <a:defRPr sz="1400">
          <a:solidFill>
            <a:srgbClr val="FF6600"/>
          </a:solidFil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sz="1800" b="1" i="0" baseline="0">
                <a:effectLst/>
              </a:rPr>
              <a:t>Videos in Youtube</a:t>
            </a:r>
            <a:endParaRPr lang="en-US">
              <a:effectLst/>
            </a:endParaRPr>
          </a:p>
        </c:rich>
      </c:tx>
      <c:overlay val="0"/>
    </c:title>
    <c:autoTitleDeleted val="0"/>
    <c:plotArea>
      <c:layout>
        <c:manualLayout>
          <c:layoutTarget val="inner"/>
          <c:xMode val="edge"/>
          <c:yMode val="edge"/>
          <c:x val="7.8550878255602696E-2"/>
          <c:y val="0.29200713134177098"/>
          <c:w val="0.38379896022612597"/>
          <c:h val="0.64569510414450904"/>
        </c:manualLayout>
      </c:layout>
      <c:pieChart>
        <c:varyColors val="1"/>
        <c:ser>
          <c:idx val="0"/>
          <c:order val="0"/>
          <c:tx>
            <c:strRef>
              <c:f>Sheet1!$B$1</c:f>
              <c:strCache>
                <c:ptCount val="1"/>
                <c:pt idx="0">
                  <c:v>Videos</c:v>
                </c:pt>
              </c:strCache>
            </c:strRef>
          </c:tx>
          <c:explosion val="25"/>
          <c:dLbls>
            <c:dLbl>
              <c:idx val="1"/>
              <c:layout>
                <c:manualLayout>
                  <c:x val="-0.103152887139108"/>
                  <c:y val="2.3284280944975001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0-92EF-F14D-BFEC-554DAA69DC70}"/>
                </c:ext>
              </c:extLst>
            </c:dLbl>
            <c:spPr>
              <a:noFill/>
              <a:ln>
                <a:noFill/>
              </a:ln>
              <a:effectLst/>
            </c:spPr>
            <c:txPr>
              <a:bodyPr/>
              <a:lstStyle/>
              <a:p>
                <a:pPr>
                  <a:defRPr sz="1200"/>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Sheet1!$A$2:$A$7</c:f>
              <c:strCache>
                <c:ptCount val="6"/>
                <c:pt idx="0">
                  <c:v>THVL</c:v>
                </c:pt>
                <c:pt idx="1">
                  <c:v>THVL Giai Tri</c:v>
                </c:pt>
                <c:pt idx="2">
                  <c:v>VTC1 Tin Tuc</c:v>
                </c:pt>
                <c:pt idx="3">
                  <c:v>VTV Go</c:v>
                </c:pt>
                <c:pt idx="4">
                  <c:v>HTV Entertainment</c:v>
                </c:pt>
                <c:pt idx="5">
                  <c:v>H1 (TH Hanoi)</c:v>
                </c:pt>
              </c:strCache>
            </c:strRef>
          </c:cat>
          <c:val>
            <c:numRef>
              <c:f>Sheet1!$B$2:$B$7</c:f>
              <c:numCache>
                <c:formatCode>General</c:formatCode>
                <c:ptCount val="6"/>
                <c:pt idx="0">
                  <c:v>10905</c:v>
                </c:pt>
                <c:pt idx="1">
                  <c:v>6917</c:v>
                </c:pt>
                <c:pt idx="2">
                  <c:v>25125</c:v>
                </c:pt>
                <c:pt idx="3">
                  <c:v>5235</c:v>
                </c:pt>
                <c:pt idx="4">
                  <c:v>7714</c:v>
                </c:pt>
                <c:pt idx="5">
                  <c:v>3577</c:v>
                </c:pt>
              </c:numCache>
            </c:numRef>
          </c:val>
          <c:extLst>
            <c:ext xmlns:c16="http://schemas.microsoft.com/office/drawing/2014/chart" uri="{C3380CC4-5D6E-409C-BE32-E72D297353CC}">
              <c16:uniqueId val="{00000001-92EF-F14D-BFEC-554DAA69DC70}"/>
            </c:ext>
          </c:extLst>
        </c:ser>
        <c:dLbls>
          <c:showLegendKey val="0"/>
          <c:showVal val="0"/>
          <c:showCatName val="0"/>
          <c:showSerName val="0"/>
          <c:showPercent val="1"/>
          <c:showBubbleSize val="0"/>
          <c:showLeaderLines val="1"/>
        </c:dLbls>
        <c:firstSliceAng val="0"/>
      </c:pieChart>
      <c:spPr>
        <a:effectLst/>
      </c:spPr>
    </c:plotArea>
    <c:legend>
      <c:legendPos val="r"/>
      <c:layout>
        <c:manualLayout>
          <c:xMode val="edge"/>
          <c:yMode val="edge"/>
          <c:x val="0.576157126993741"/>
          <c:y val="0.22677547949526899"/>
          <c:w val="0.39820184736523301"/>
          <c:h val="0.72223559667243697"/>
        </c:manualLayout>
      </c:layout>
      <c:overlay val="0"/>
      <c:txPr>
        <a:bodyPr/>
        <a:lstStyle/>
        <a:p>
          <a:pPr>
            <a:defRPr sz="1200"/>
          </a:pPr>
          <a:endParaRPr lang="en-US"/>
        </a:p>
      </c:txPr>
    </c:legend>
    <c:plotVisOnly val="1"/>
    <c:dispBlanksAs val="gap"/>
    <c:showDLblsOverMax val="0"/>
  </c:chart>
  <c:spPr>
    <a:ln>
      <a:solidFill>
        <a:srgbClr val="109A8A"/>
      </a:solidFill>
    </a:ln>
  </c:spPr>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F98FD921-77B7-B645-8B89-5584F44BADCE}" type="datetime1">
              <a:t>6/24/22</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0F459CBC-0F83-9540-8DEC-2BF5F6879A30}" type="slidenum">
              <a:t>‹#›</a:t>
            </a:fld>
            <a:endParaRPr lang="en-US"/>
          </a:p>
        </p:txBody>
      </p:sp>
    </p:spTree>
    <p:extLst>
      <p:ext uri="{BB962C8B-B14F-4D97-AF65-F5344CB8AC3E}">
        <p14:creationId xmlns:p14="http://schemas.microsoft.com/office/powerpoint/2010/main" val="1709441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rtlCol="0"/>
          <a:lstStyle>
            <a:lvl1pPr algn="r">
              <a:defRPr sz="1200"/>
            </a:lvl1pPr>
          </a:lstStyle>
          <a:p>
            <a:fld id="{527BFC2B-4EC7-564E-B26D-6C4F3A840170}" type="datetime1">
              <a:t>6/24/22</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rtlCol="0" anchor="b"/>
          <a:lstStyle>
            <a:lvl1pPr algn="r">
              <a:defRPr sz="1200"/>
            </a:lvl1pPr>
          </a:lstStyle>
          <a:p>
            <a:fld id="{55A5A28D-BDB6-46FF-A1EF-D3D59E3A726F}" type="slidenum">
              <a:rPr lang="en-US" smtClean="0"/>
              <a:pPr/>
              <a:t>‹#›</a:t>
            </a:fld>
            <a:endParaRPr lang="en-US"/>
          </a:p>
        </p:txBody>
      </p:sp>
    </p:spTree>
    <p:extLst>
      <p:ext uri="{BB962C8B-B14F-4D97-AF65-F5344CB8AC3E}">
        <p14:creationId xmlns:p14="http://schemas.microsoft.com/office/powerpoint/2010/main" val="1984622091"/>
      </p:ext>
    </p:extLst>
  </p:cSld>
  <p:clrMap bg1="lt1" tx1="dk1" bg2="lt2" tx2="dk2" accent1="accent1" accent2="accent2" accent3="accent3" accent4="accent4" accent5="accent5" accent6="accent6" hlink="hlink" folHlink="folHlink"/>
  <p:hf hdr="0" ftr="0" dt="0"/>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5A5A28D-BDB6-46FF-A1EF-D3D59E3A726F}" type="slidenum">
              <a:rPr lang="en-US" smtClean="0"/>
              <a:pPr/>
              <a:t>1</a:t>
            </a:fld>
            <a:endParaRPr lang="en-US"/>
          </a:p>
        </p:txBody>
      </p:sp>
    </p:spTree>
    <p:extLst>
      <p:ext uri="{BB962C8B-B14F-4D97-AF65-F5344CB8AC3E}">
        <p14:creationId xmlns:p14="http://schemas.microsoft.com/office/powerpoint/2010/main" val="683509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xfrm>
            <a:off x="2857500" y="514350"/>
            <a:ext cx="3429000" cy="2571750"/>
          </a:xfrm>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2</a:t>
            </a:fld>
            <a:endParaRPr lang="en-US"/>
          </a:p>
        </p:txBody>
      </p:sp>
    </p:spTree>
    <p:extLst>
      <p:ext uri="{BB962C8B-B14F-4D97-AF65-F5344CB8AC3E}">
        <p14:creationId xmlns:p14="http://schemas.microsoft.com/office/powerpoint/2010/main" val="3241594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20</a:t>
            </a:fld>
            <a:endParaRPr lang="en-US"/>
          </a:p>
        </p:txBody>
      </p:sp>
    </p:spTree>
    <p:extLst>
      <p:ext uri="{BB962C8B-B14F-4D97-AF65-F5344CB8AC3E}">
        <p14:creationId xmlns:p14="http://schemas.microsoft.com/office/powerpoint/2010/main" val="2518252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27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a:noFill/>
          <a:ln w="12700">
            <a:solidFill>
              <a:prstClr val="black"/>
            </a:solidFill>
          </a:ln>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55A5A28D-BDB6-46FF-A1EF-D3D59E3A726F}"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88"/>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4208929"/>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a:xfrm>
            <a:off x="3276600" y="390525"/>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fld id="{1C5D5AEB-61E2-4C44-866F-5FAE62A71A4E}" type="datetime1">
              <a:t>6/24/22</a:t>
            </a:fld>
            <a:endParaRPr lang="en-US"/>
          </a:p>
        </p:txBody>
      </p:sp>
      <p:sp>
        <p:nvSpPr>
          <p:cNvPr id="5" name="Footer Placeholder 4"/>
          <p:cNvSpPr>
            <a:spLocks noGrp="1"/>
          </p:cNvSpPr>
          <p:nvPr>
            <p:ph type="ftr" sz="quarter" idx="11"/>
          </p:nvPr>
        </p:nvSpPr>
        <p:spPr>
          <a:xfrm>
            <a:off x="3218688" y="6356350"/>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p>
        </p:txBody>
      </p:sp>
      <p:sp>
        <p:nvSpPr>
          <p:cNvPr id="6" name="Slide Number Placeholder 5"/>
          <p:cNvSpPr>
            <a:spLocks noGrp="1"/>
          </p:cNvSpPr>
          <p:nvPr>
            <p:ph type="sldNum" sz="quarter" idx="12"/>
          </p:nvPr>
        </p:nvSpPr>
        <p:spPr>
          <a:xfrm>
            <a:off x="8256494"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2754ED01-E2A0-4C1E-8E21-014B990415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Date Placeholder 4"/>
          <p:cNvSpPr>
            <a:spLocks noGrp="1"/>
          </p:cNvSpPr>
          <p:nvPr>
            <p:ph type="dt" sz="half" idx="10"/>
          </p:nvPr>
        </p:nvSpPr>
        <p:spPr/>
        <p:txBody>
          <a:bodyPr/>
          <a:lstStyle/>
          <a:p>
            <a:fld id="{0562976E-2F9D-8747-919E-D3FCB0D0D085}" type="datetime1">
              <a:t>6/24/22</a:t>
            </a:fld>
            <a:endParaRPr lang="en-US">
              <a:solidFill>
                <a:schemeClr val="bg1"/>
              </a:solidFill>
            </a:endParaRPr>
          </a:p>
        </p:txBody>
      </p:sp>
      <p:sp>
        <p:nvSpPr>
          <p:cNvPr id="6" name="Footer Placeholder 5"/>
          <p:cNvSpPr>
            <a:spLocks noGrp="1"/>
          </p:cNvSpPr>
          <p:nvPr>
            <p:ph type="ftr" sz="quarter" idx="11"/>
          </p:nvPr>
        </p:nvSpPr>
        <p:spPr/>
        <p:txBody>
          <a:bodyPr/>
          <a:lstStyle/>
          <a:p>
            <a:endParaRPr lang="en-US">
              <a:solidFill>
                <a:schemeClr val="bg1"/>
              </a:solidFill>
            </a:endParaRPr>
          </a:p>
        </p:txBody>
      </p:sp>
      <p:sp>
        <p:nvSpPr>
          <p:cNvPr id="7" name="Slide Number Placeholder 6"/>
          <p:cNvSpPr>
            <a:spLocks noGrp="1"/>
          </p:cNvSpPr>
          <p:nvPr>
            <p:ph type="sldNum" sz="quarter" idx="12"/>
          </p:nvPr>
        </p:nvSpPr>
        <p:spPr/>
        <p:txBody>
          <a:bodyPr/>
          <a:lstStyle/>
          <a:p>
            <a:fld id="{62D56ECA-4C16-4208-B374-27591EF545A3}" type="slidenum">
              <a:rPr lang="en-US" smtClean="0">
                <a:solidFill>
                  <a:schemeClr val="bg1"/>
                </a:solidFill>
              </a:rPr>
              <a:pPr/>
              <a:t>‹#›</a:t>
            </a:fld>
            <a:endParaRPr lang="en-US">
              <a:solidFill>
                <a:schemeClr val="bg1"/>
              </a:solidFill>
            </a:endParaRPr>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Content Placeholder 2"/>
          <p:cNvSpPr>
            <a:spLocks noGrp="1"/>
          </p:cNvSpPr>
          <p:nvPr>
            <p:ph sz="half" idx="14"/>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Date Placeholder 4"/>
          <p:cNvSpPr>
            <a:spLocks noGrp="1"/>
          </p:cNvSpPr>
          <p:nvPr>
            <p:ph type="dt" sz="half" idx="10"/>
          </p:nvPr>
        </p:nvSpPr>
        <p:spPr/>
        <p:txBody>
          <a:bodyPr/>
          <a:lstStyle/>
          <a:p>
            <a:fld id="{C022E42D-728F-1044-BC72-E43440A13001}" type="datetime1">
              <a:t>6/24/22</a:t>
            </a:fld>
            <a:endParaRPr lang="en-US">
              <a:solidFill>
                <a:schemeClr val="bg1"/>
              </a:solidFill>
            </a:endParaRPr>
          </a:p>
        </p:txBody>
      </p:sp>
      <p:sp>
        <p:nvSpPr>
          <p:cNvPr id="6" name="Footer Placeholder 5"/>
          <p:cNvSpPr>
            <a:spLocks noGrp="1"/>
          </p:cNvSpPr>
          <p:nvPr>
            <p:ph type="ftr" sz="quarter" idx="11"/>
          </p:nvPr>
        </p:nvSpPr>
        <p:spPr/>
        <p:txBody>
          <a:bodyPr/>
          <a:lstStyle/>
          <a:p>
            <a:endParaRPr lang="en-US">
              <a:solidFill>
                <a:schemeClr val="bg1"/>
              </a:solidFill>
            </a:endParaRPr>
          </a:p>
        </p:txBody>
      </p:sp>
      <p:sp>
        <p:nvSpPr>
          <p:cNvPr id="7" name="Slide Number Placeholder 6"/>
          <p:cNvSpPr>
            <a:spLocks noGrp="1"/>
          </p:cNvSpPr>
          <p:nvPr>
            <p:ph type="sldNum" sz="quarter" idx="12"/>
          </p:nvPr>
        </p:nvSpPr>
        <p:spPr/>
        <p:txBody>
          <a:bodyPr/>
          <a:lstStyle/>
          <a:p>
            <a:fld id="{62D56ECA-4C16-4208-B374-27591EF545A3}" type="slidenum">
              <a:rPr lang="en-US" smtClean="0">
                <a:solidFill>
                  <a:schemeClr val="bg1"/>
                </a:solidFill>
              </a:rPr>
              <a:pPr/>
              <a:t>‹#›</a:t>
            </a:fld>
            <a:endParaRPr lang="en-US">
              <a:solidFill>
                <a:schemeClr val="bg1"/>
              </a:solidFill>
            </a:endParaRPr>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1" name="Content Placeholder 2"/>
          <p:cNvSpPr>
            <a:spLocks noGrp="1"/>
          </p:cNvSpPr>
          <p:nvPr>
            <p:ph sz="half" idx="14"/>
          </p:nvPr>
        </p:nvSpPr>
        <p:spPr>
          <a:xfrm>
            <a:off x="45720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D98F57A8-D04D-0042-8354-8CFBB0618D04}" type="datetime1">
              <a:t>6/24/22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D56ECA-4C16-4208-B374-27591EF545A3}"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8FFFE4A6-8F89-E444-8872-2482F3665D93}" type="datetime1">
              <a:t>6/24/22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D56ECA-4C16-4208-B374-27591EF545A3}"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en-US"/>
              <a:t>Click to edit Master title style</a:t>
            </a:r>
            <a:endParaRPr/>
          </a:p>
        </p:txBody>
      </p:sp>
      <p:sp>
        <p:nvSpPr>
          <p:cNvPr id="3" name="Content Placeholder 2"/>
          <p:cNvSpPr>
            <a:spLocks noGrp="1"/>
          </p:cNvSpPr>
          <p:nvPr>
            <p:ph idx="1"/>
          </p:nvPr>
        </p:nvSpPr>
        <p:spPr>
          <a:xfrm>
            <a:off x="4762052" y="990600"/>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5810003-45F2-114D-B8A4-8905A2410B7C}" type="datetime1">
              <a:t>6/24/22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en-US"/>
              <a:t>Click to edit Master title style</a:t>
            </a:r>
            <a:endParaRPr/>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161365" y="6124014"/>
            <a:ext cx="1752600" cy="365125"/>
          </a:xfrm>
        </p:spPr>
        <p:txBody>
          <a:bodyPr/>
          <a:lstStyle>
            <a:lvl1pPr algn="l">
              <a:defRPr/>
            </a:lvl1pPr>
          </a:lstStyle>
          <a:p>
            <a:fld id="{80445213-41A6-F049-BC05-4823E7E90E4B}" type="datetime1">
              <a:t>6/24/22</a:t>
            </a:fld>
            <a:endParaRPr lang="en-US"/>
          </a:p>
        </p:txBody>
      </p:sp>
      <p:sp>
        <p:nvSpPr>
          <p:cNvPr id="6" name="Footer Placeholder 5"/>
          <p:cNvSpPr>
            <a:spLocks noGrp="1"/>
          </p:cNvSpPr>
          <p:nvPr>
            <p:ph type="ftr" sz="quarter" idx="11"/>
          </p:nvPr>
        </p:nvSpPr>
        <p:spPr>
          <a:xfrm>
            <a:off x="174812" y="6356350"/>
            <a:ext cx="3863788" cy="365125"/>
          </a:xfrm>
        </p:spPr>
        <p:txBody>
          <a:bodyPr/>
          <a:lstStyle/>
          <a:p>
            <a:endParaRPr lang="en-US"/>
          </a:p>
        </p:txBody>
      </p:sp>
      <p:sp>
        <p:nvSpPr>
          <p:cNvPr id="7" name="Slide Number Placeholder 6"/>
          <p:cNvSpPr>
            <a:spLocks noGrp="1"/>
          </p:cNvSpPr>
          <p:nvPr>
            <p:ph type="sldNum" sz="quarter" idx="12"/>
          </p:nvPr>
        </p:nvSpPr>
        <p:spPr/>
        <p:txBody>
          <a:bodyPr/>
          <a:lstStyle/>
          <a:p>
            <a:fld id="{62D56ECA-4C16-4208-B374-27591EF545A3}" type="slidenum">
              <a:rPr lang="en-US" smtClean="0"/>
              <a:pPr/>
              <a:t>‹#›</a:t>
            </a:fld>
            <a:endParaRPr lang="en-US"/>
          </a:p>
        </p:txBody>
      </p:sp>
      <p:sp>
        <p:nvSpPr>
          <p:cNvPr id="10" name="Picture Placeholder 9"/>
          <p:cNvSpPr>
            <a:spLocks noGrp="1"/>
          </p:cNvSpPr>
          <p:nvPr>
            <p:ph type="pic" sz="quarter" idx="13"/>
          </p:nvPr>
        </p:nvSpPr>
        <p:spPr>
          <a:xfrm>
            <a:off x="4760258" y="990600"/>
            <a:ext cx="4096512" cy="5611813"/>
          </a:xfrm>
        </p:spPr>
        <p:txBody>
          <a:bodyPr/>
          <a:lstStyle>
            <a:lvl1pPr>
              <a:buNone/>
              <a:defRPr/>
            </a:lvl1pPr>
          </a:lstStyle>
          <a:p>
            <a:r>
              <a:rPr lang="en-US"/>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5"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en-US"/>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E85A97-3480-9C45-92F1-E6215653449C}" type="datetime1">
              <a:t>6/24/22</a:t>
            </a:fld>
            <a:endParaRPr lang="en-US">
              <a:solidFill>
                <a:schemeClr val="bg1"/>
              </a:solidFill>
            </a:endParaRPr>
          </a:p>
        </p:txBody>
      </p:sp>
      <p:sp>
        <p:nvSpPr>
          <p:cNvPr id="6" name="Footer Placeholder 5"/>
          <p:cNvSpPr>
            <a:spLocks noGrp="1"/>
          </p:cNvSpPr>
          <p:nvPr>
            <p:ph type="ftr" sz="quarter" idx="11"/>
          </p:nvPr>
        </p:nvSpPr>
        <p:spPr/>
        <p:txBody>
          <a:bodyPr/>
          <a:lstStyle/>
          <a:p>
            <a:endParaRPr lang="en-US">
              <a:solidFill>
                <a:schemeClr val="bg1"/>
              </a:solidFill>
            </a:endParaRPr>
          </a:p>
        </p:txBody>
      </p:sp>
      <p:sp>
        <p:nvSpPr>
          <p:cNvPr id="7" name="Slide Number Placeholder 6"/>
          <p:cNvSpPr>
            <a:spLocks noGrp="1"/>
          </p:cNvSpPr>
          <p:nvPr>
            <p:ph type="sldNum" sz="quarter" idx="12"/>
          </p:nvPr>
        </p:nvSpPr>
        <p:spPr/>
        <p:txBody>
          <a:bodyPr/>
          <a:lstStyle/>
          <a:p>
            <a:fld id="{62D56ECA-4C16-4208-B374-27591EF545A3}" type="slidenum">
              <a:rPr lang="en-US" smtClean="0">
                <a:solidFill>
                  <a:schemeClr val="bg1"/>
                </a:solidFill>
              </a:rPr>
              <a:pPr/>
              <a:t>‹#›</a:t>
            </a:fld>
            <a:endParaRPr lang="en-US">
              <a:solidFill>
                <a:schemeClr val="bg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1"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en-US"/>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66FB7C-107E-6A46-8C94-C16486F61830}" type="datetime1">
              <a:t>6/24/22</a:t>
            </a:fld>
            <a:endParaRPr lang="en-US">
              <a:solidFill>
                <a:schemeClr val="bg1"/>
              </a:solidFill>
            </a:endParaRPr>
          </a:p>
        </p:txBody>
      </p:sp>
      <p:sp>
        <p:nvSpPr>
          <p:cNvPr id="6" name="Footer Placeholder 5"/>
          <p:cNvSpPr>
            <a:spLocks noGrp="1"/>
          </p:cNvSpPr>
          <p:nvPr>
            <p:ph type="ftr" sz="quarter" idx="11"/>
          </p:nvPr>
        </p:nvSpPr>
        <p:spPr/>
        <p:txBody>
          <a:bodyPr/>
          <a:lstStyle/>
          <a:p>
            <a:endParaRPr lang="en-US">
              <a:solidFill>
                <a:schemeClr val="bg1"/>
              </a:solidFill>
            </a:endParaRPr>
          </a:p>
        </p:txBody>
      </p:sp>
      <p:sp>
        <p:nvSpPr>
          <p:cNvPr id="7" name="Slide Number Placeholder 6"/>
          <p:cNvSpPr>
            <a:spLocks noGrp="1"/>
          </p:cNvSpPr>
          <p:nvPr>
            <p:ph type="sldNum" sz="quarter" idx="12"/>
          </p:nvPr>
        </p:nvSpPr>
        <p:spPr/>
        <p:txBody>
          <a:bodyPr/>
          <a:lstStyle/>
          <a:p>
            <a:fld id="{62D56ECA-4C16-4208-B374-27591EF545A3}" type="slidenum">
              <a:rPr lang="en-US" smtClean="0">
                <a:solidFill>
                  <a:schemeClr val="bg1"/>
                </a:solidFill>
              </a:rPr>
              <a:pPr/>
              <a:t>‹#›</a:t>
            </a:fld>
            <a:endParaRPr lang="en-US">
              <a:solidFill>
                <a:schemeClr val="bg1"/>
              </a:solidFill>
            </a:endParaRPr>
          </a:p>
        </p:txBody>
      </p:sp>
      <p:sp>
        <p:nvSpPr>
          <p:cNvPr id="10" name="Picture Placeholder 2"/>
          <p:cNvSpPr>
            <a:spLocks noGrp="1"/>
          </p:cNvSpPr>
          <p:nvPr>
            <p:ph type="pic" idx="13"/>
          </p:nvPr>
        </p:nvSpPr>
        <p:spPr>
          <a:xfrm>
            <a:off x="3352800" y="268288"/>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11" name="Picture Placeholder 2"/>
          <p:cNvSpPr>
            <a:spLocks noGrp="1"/>
          </p:cNvSpPr>
          <p:nvPr>
            <p:ph type="pic" idx="14"/>
          </p:nvPr>
        </p:nvSpPr>
        <p:spPr>
          <a:xfrm>
            <a:off x="33528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12" name="Picture Placeholder 2"/>
          <p:cNvSpPr>
            <a:spLocks noGrp="1"/>
          </p:cNvSpPr>
          <p:nvPr>
            <p:ph type="pic" idx="15"/>
          </p:nvPr>
        </p:nvSpPr>
        <p:spPr>
          <a:xfrm>
            <a:off x="57505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C25D87EB-3DB1-D34F-8BCD-19EA493D760E}" type="datetime1">
              <a:t>6/24/22</a:t>
            </a:fld>
            <a:endParaRPr lang="en-US">
              <a:solidFill>
                <a:schemeClr val="bg1"/>
              </a:solidFill>
            </a:endParaRPr>
          </a:p>
        </p:txBody>
      </p:sp>
      <p:sp>
        <p:nvSpPr>
          <p:cNvPr id="5" name="Footer Placeholder 4"/>
          <p:cNvSpPr>
            <a:spLocks noGrp="1"/>
          </p:cNvSpPr>
          <p:nvPr>
            <p:ph type="ftr" sz="quarter" idx="11"/>
          </p:nvPr>
        </p:nvSpPr>
        <p:spPr/>
        <p:txBody>
          <a:bodyPr/>
          <a:lstStyle/>
          <a:p>
            <a:endParaRPr lang="en-US">
              <a:solidFill>
                <a:schemeClr val="bg1"/>
              </a:solidFill>
            </a:endParaRPr>
          </a:p>
        </p:txBody>
      </p:sp>
      <p:sp>
        <p:nvSpPr>
          <p:cNvPr id="6" name="Slide Number Placeholder 5"/>
          <p:cNvSpPr>
            <a:spLocks noGrp="1"/>
          </p:cNvSpPr>
          <p:nvPr>
            <p:ph type="sldNum" sz="quarter" idx="12"/>
          </p:nvPr>
        </p:nvSpPr>
        <p:spPr/>
        <p:txBody>
          <a:bodyPr/>
          <a:lstStyle/>
          <a:p>
            <a:fld id="{62D56ECA-4C16-4208-B374-27591EF545A3}" type="slidenum">
              <a:rPr lang="en-US" smtClean="0">
                <a:solidFill>
                  <a:schemeClr val="bg1"/>
                </a:solidFill>
              </a:rPr>
              <a:pPr/>
              <a:t>‹#›</a:t>
            </a:fld>
            <a:endParaRPr lang="en-US">
              <a:solidFill>
                <a:schemeClr val="bg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543799" y="1035424"/>
            <a:ext cx="1322295" cy="5090739"/>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1035424"/>
            <a:ext cx="6019800" cy="5109789"/>
          </a:xfrm>
        </p:spPr>
        <p:txBody>
          <a:bodyPr vert="eaVert"/>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6918A958-40BB-7744-8DB4-90D4DF835740}" type="datetime1">
              <a:t>6/24/22</a:t>
            </a:fld>
            <a:endParaRPr lang="en-US">
              <a:solidFill>
                <a:schemeClr val="bg1"/>
              </a:solidFill>
            </a:endParaRPr>
          </a:p>
        </p:txBody>
      </p:sp>
      <p:sp>
        <p:nvSpPr>
          <p:cNvPr id="5" name="Footer Placeholder 4"/>
          <p:cNvSpPr>
            <a:spLocks noGrp="1"/>
          </p:cNvSpPr>
          <p:nvPr>
            <p:ph type="ftr" sz="quarter" idx="11"/>
          </p:nvPr>
        </p:nvSpPr>
        <p:spPr/>
        <p:txBody>
          <a:bodyPr/>
          <a:lstStyle/>
          <a:p>
            <a:endParaRPr lang="en-US">
              <a:solidFill>
                <a:schemeClr val="bg1"/>
              </a:solidFill>
            </a:endParaRPr>
          </a:p>
        </p:txBody>
      </p:sp>
      <p:sp>
        <p:nvSpPr>
          <p:cNvPr id="6" name="Slide Number Placeholder 5"/>
          <p:cNvSpPr>
            <a:spLocks noGrp="1"/>
          </p:cNvSpPr>
          <p:nvPr>
            <p:ph type="sldNum" sz="quarter" idx="12"/>
          </p:nvPr>
        </p:nvSpPr>
        <p:spPr/>
        <p:txBody>
          <a:bodyPr/>
          <a:lstStyle/>
          <a:p>
            <a:fld id="{62D56ECA-4C16-4208-B374-27591EF545A3}" type="slidenum">
              <a:rPr lang="en-US" smtClean="0">
                <a:solidFill>
                  <a:schemeClr val="bg1"/>
                </a:solidFill>
              </a:rPr>
              <a:pPr/>
              <a:t>‹#›</a:t>
            </a:fld>
            <a:endParaRPr lang="en-US">
              <a:solidFill>
                <a:schemeClr val="bg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B5A42B9B-EC26-A146-A227-ECADBD3E8DE2}" type="datetime1">
              <a:t>6/24/22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D56ECA-4C16-4208-B374-27591EF545A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399" y="4171950"/>
            <a:ext cx="5457919" cy="1085850"/>
          </a:xfrm>
        </p:spPr>
        <p:txBody>
          <a:bodyPr>
            <a:normAutofit/>
          </a:bodyPr>
          <a:lstStyle>
            <a:lvl1pPr>
              <a:defRPr sz="4600"/>
            </a:lvl1pPr>
          </a:lstStyle>
          <a:p>
            <a:r>
              <a:rPr lang="en-US"/>
              <a:t>Click to edit Master title style</a:t>
            </a:r>
            <a:endParaRPr/>
          </a:p>
        </p:txBody>
      </p:sp>
      <p:sp>
        <p:nvSpPr>
          <p:cNvPr id="3" name="Subtitle 2"/>
          <p:cNvSpPr>
            <a:spLocks noGrp="1"/>
          </p:cNvSpPr>
          <p:nvPr>
            <p:ph type="subTitle" idx="1"/>
          </p:nvPr>
        </p:nvSpPr>
        <p:spPr>
          <a:xfrm>
            <a:off x="3200401" y="5257799"/>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a:xfrm>
            <a:off x="3276600" y="389965"/>
            <a:ext cx="5499847" cy="365125"/>
          </a:xfrm>
        </p:spPr>
        <p:txBody>
          <a:bodyPr/>
          <a:lstStyle>
            <a:lvl1pPr>
              <a:defRPr sz="2200" b="0" baseline="0">
                <a:solidFill>
                  <a:schemeClr val="bg1"/>
                </a:solidFill>
              </a:defRPr>
            </a:lvl1pPr>
          </a:lstStyle>
          <a:p>
            <a:fld id="{15DA19BD-ABE7-2E4E-92CD-46F9BEAC5386}" type="datetime1">
              <a:t>6/24/22</a:t>
            </a:fld>
            <a:endParaRPr lang="en-US">
              <a:solidFill>
                <a:schemeClr val="bg1"/>
              </a:solidFill>
            </a:endParaRPr>
          </a:p>
        </p:txBody>
      </p:sp>
      <p:sp>
        <p:nvSpPr>
          <p:cNvPr id="5" name="Footer Placeholder 4"/>
          <p:cNvSpPr>
            <a:spLocks noGrp="1"/>
          </p:cNvSpPr>
          <p:nvPr>
            <p:ph type="ftr" sz="quarter" idx="11"/>
          </p:nvPr>
        </p:nvSpPr>
        <p:spPr>
          <a:xfrm>
            <a:off x="3213847" y="6356350"/>
            <a:ext cx="4734112" cy="365125"/>
          </a:xfrm>
        </p:spPr>
        <p:txBody>
          <a:bodyPr/>
          <a:lstStyle/>
          <a:p>
            <a:endParaRPr lang="en-US">
              <a:solidFill>
                <a:schemeClr val="bg1"/>
              </a:solidFill>
            </a:endParaRPr>
          </a:p>
        </p:txBody>
      </p:sp>
      <p:sp>
        <p:nvSpPr>
          <p:cNvPr id="6" name="Slide Number Placeholder 5"/>
          <p:cNvSpPr>
            <a:spLocks noGrp="1"/>
          </p:cNvSpPr>
          <p:nvPr>
            <p:ph type="sldNum" sz="quarter" idx="12"/>
          </p:nvPr>
        </p:nvSpPr>
        <p:spPr>
          <a:xfrm>
            <a:off x="8265459"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FD889E0-CAB2-4699-909D-B9A88D47ACBE}" type="slidenum">
              <a:rPr lang="en-US" smtClean="0"/>
              <a:t>‹#›</a:t>
            </a:fld>
            <a:endParaRPr lang="en-US"/>
          </a:p>
        </p:txBody>
      </p:sp>
      <p:sp>
        <p:nvSpPr>
          <p:cNvPr id="9" name="Picture Placeholder 8"/>
          <p:cNvSpPr>
            <a:spLocks noGrp="1"/>
          </p:cNvSpPr>
          <p:nvPr>
            <p:ph type="pic" sz="quarter" idx="13"/>
          </p:nvPr>
        </p:nvSpPr>
        <p:spPr>
          <a:xfrm>
            <a:off x="3200400" y="2877671"/>
            <a:ext cx="5646867" cy="1280160"/>
          </a:xfrm>
        </p:spPr>
        <p:txBody>
          <a:bodyPr/>
          <a:lstStyle>
            <a:lvl1pPr>
              <a:buNone/>
              <a:defRPr/>
            </a:lvl1pPr>
          </a:lstStyle>
          <a:p>
            <a:r>
              <a:rPr lang="en-US"/>
              <a:t>Drag picture to placeholder or click icon to add</a:t>
            </a:r>
            <a:endParaRPr/>
          </a:p>
        </p:txBody>
      </p:sp>
      <p:sp>
        <p:nvSpPr>
          <p:cNvPr id="10" name="Rectangle 9"/>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78423" y="914400"/>
            <a:ext cx="6508377" cy="1143000"/>
          </a:xfrm>
        </p:spPr>
        <p:txBody>
          <a:bodyPr/>
          <a:lstStyle/>
          <a:p>
            <a:r>
              <a:rPr lang="en-US"/>
              <a:t>Click to edit Master title style</a:t>
            </a:r>
            <a:endParaRPr/>
          </a:p>
        </p:txBody>
      </p:sp>
      <p:sp>
        <p:nvSpPr>
          <p:cNvPr id="3" name="Content Placeholder 2"/>
          <p:cNvSpPr>
            <a:spLocks noGrp="1"/>
          </p:cNvSpPr>
          <p:nvPr>
            <p:ph idx="1"/>
          </p:nvPr>
        </p:nvSpPr>
        <p:spPr>
          <a:xfrm>
            <a:off x="2178423" y="2209800"/>
            <a:ext cx="6508377" cy="3916363"/>
          </a:xfrm>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98A4E574-7F8E-994F-A91D-39FF77D990AB}" type="datetime1">
              <a:t>6/24/22</a:t>
            </a:fld>
            <a:endParaRPr lang="en-US">
              <a:solidFill>
                <a:schemeClr val="bg1"/>
              </a:solidFill>
            </a:endParaRPr>
          </a:p>
        </p:txBody>
      </p:sp>
      <p:sp>
        <p:nvSpPr>
          <p:cNvPr id="5" name="Footer Placeholder 4"/>
          <p:cNvSpPr>
            <a:spLocks noGrp="1"/>
          </p:cNvSpPr>
          <p:nvPr>
            <p:ph type="ftr" sz="quarter" idx="11"/>
          </p:nvPr>
        </p:nvSpPr>
        <p:spPr>
          <a:xfrm>
            <a:off x="2178423" y="6356350"/>
            <a:ext cx="4926852" cy="365125"/>
          </a:xfrm>
        </p:spPr>
        <p:txBody>
          <a:bodyPr/>
          <a:lstStyle/>
          <a:p>
            <a:endParaRPr lang="en-US">
              <a:solidFill>
                <a:schemeClr val="bg1"/>
              </a:solidFill>
            </a:endParaRPr>
          </a:p>
        </p:txBody>
      </p:sp>
      <p:sp>
        <p:nvSpPr>
          <p:cNvPr id="6" name="Slide Number Placeholder 5"/>
          <p:cNvSpPr>
            <a:spLocks noGrp="1"/>
          </p:cNvSpPr>
          <p:nvPr>
            <p:ph type="sldNum" sz="quarter" idx="12"/>
          </p:nvPr>
        </p:nvSpPr>
        <p:spPr>
          <a:xfrm>
            <a:off x="331694" y="361016"/>
            <a:ext cx="506506" cy="365125"/>
          </a:xfrm>
        </p:spPr>
        <p:txBody>
          <a:bodyPr/>
          <a:lstStyle/>
          <a:p>
            <a:fld id="{62D56ECA-4C16-4208-B374-27591EF545A3}" type="slidenum">
              <a:rPr lang="en-US" smtClean="0">
                <a:solidFill>
                  <a:schemeClr val="bg1"/>
                </a:solidFill>
              </a:rPr>
              <a:pPr/>
              <a:t>‹#›</a:t>
            </a:fld>
            <a:endParaRPr lang="en-US">
              <a:solidFill>
                <a:schemeClr val="bg1"/>
              </a:solidFill>
            </a:endParaRPr>
          </a:p>
        </p:txBody>
      </p:sp>
      <p:sp>
        <p:nvSpPr>
          <p:cNvPr id="9" name="Picture Placeholder 8"/>
          <p:cNvSpPr>
            <a:spLocks noGrp="1"/>
          </p:cNvSpPr>
          <p:nvPr>
            <p:ph type="pic" sz="quarter" idx="13"/>
          </p:nvPr>
        </p:nvSpPr>
        <p:spPr>
          <a:xfrm>
            <a:off x="269875" y="1976718"/>
            <a:ext cx="1645920" cy="4625788"/>
          </a:xfrm>
        </p:spPr>
        <p:txBody>
          <a:bodyPr/>
          <a:lstStyle>
            <a:lvl1pPr>
              <a:buNone/>
              <a:defRPr/>
            </a:lvl1pPr>
          </a:lstStyle>
          <a:p>
            <a:r>
              <a:rPr lang="en-US"/>
              <a:t>Drag picture to placeholder or click icon to add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2"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09801" y="3429000"/>
            <a:ext cx="4966446" cy="1398494"/>
          </a:xfrm>
        </p:spPr>
        <p:txBody>
          <a:bodyPr anchor="b" anchorCtr="0"/>
          <a:lstStyle>
            <a:lvl1pPr algn="r">
              <a:defRPr sz="4600" b="0" cap="none" baseline="0"/>
            </a:lvl1pPr>
          </a:lstStyle>
          <a:p>
            <a:r>
              <a:rPr lang="en-US"/>
              <a:t>Click to edit Master title style</a:t>
            </a:r>
            <a:endParaRPr/>
          </a:p>
        </p:txBody>
      </p:sp>
      <p:sp>
        <p:nvSpPr>
          <p:cNvPr id="3" name="Text Placeholder 2"/>
          <p:cNvSpPr>
            <a:spLocks noGrp="1"/>
          </p:cNvSpPr>
          <p:nvPr>
            <p:ph type="body" idx="1"/>
          </p:nvPr>
        </p:nvSpPr>
        <p:spPr>
          <a:xfrm>
            <a:off x="2209801"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5562600" y="6356350"/>
            <a:ext cx="1622612" cy="365125"/>
          </a:xfrm>
        </p:spPr>
        <p:txBody>
          <a:bodyPr/>
          <a:lstStyle/>
          <a:p>
            <a:fld id="{E451D01E-7569-DC4F-B3BA-B4422B13DE58}" type="datetime1">
              <a:t>6/24/22</a:t>
            </a:fld>
            <a:endParaRPr lang="en-US"/>
          </a:p>
        </p:txBody>
      </p:sp>
      <p:sp>
        <p:nvSpPr>
          <p:cNvPr id="5" name="Footer Placeholder 4"/>
          <p:cNvSpPr>
            <a:spLocks noGrp="1"/>
          </p:cNvSpPr>
          <p:nvPr>
            <p:ph type="ftr" sz="quarter" idx="11"/>
          </p:nvPr>
        </p:nvSpPr>
        <p:spPr>
          <a:xfrm>
            <a:off x="174812" y="6356350"/>
            <a:ext cx="5311588" cy="365125"/>
          </a:xfrm>
        </p:spPr>
        <p:txBody>
          <a:bodyPr/>
          <a:lstStyle/>
          <a:p>
            <a:endParaRPr lang="en-US"/>
          </a:p>
        </p:txBody>
      </p:sp>
      <p:sp>
        <p:nvSpPr>
          <p:cNvPr id="6" name="Slide Number Placeholder 5"/>
          <p:cNvSpPr>
            <a:spLocks noGrp="1"/>
          </p:cNvSpPr>
          <p:nvPr>
            <p:ph type="sldNum" sz="quarter" idx="12"/>
          </p:nvPr>
        </p:nvSpPr>
        <p:spPr/>
        <p:txBody>
          <a:bodyPr/>
          <a:lstStyle/>
          <a:p>
            <a:fld id="{9382E542-0A8F-6B4F-8F82-A9D42E831A0F}" type="slidenum">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6"/>
            <a:ext cx="2971800" cy="1844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720354" y="3429001"/>
            <a:ext cx="4966446" cy="1398494"/>
          </a:xfrm>
        </p:spPr>
        <p:txBody>
          <a:bodyPr anchor="b" anchorCtr="0"/>
          <a:lstStyle>
            <a:lvl1pPr algn="r">
              <a:defRPr sz="4600" b="0" cap="none" baseline="0"/>
            </a:lvl1pPr>
          </a:lstStyle>
          <a:p>
            <a:r>
              <a:rPr lang="en-US"/>
              <a:t>Click to edit Master title style</a:t>
            </a:r>
            <a:endParaRPr/>
          </a:p>
        </p:txBody>
      </p:sp>
      <p:sp>
        <p:nvSpPr>
          <p:cNvPr id="3" name="Text Placeholder 2"/>
          <p:cNvSpPr>
            <a:spLocks noGrp="1"/>
          </p:cNvSpPr>
          <p:nvPr>
            <p:ph type="body" idx="1"/>
          </p:nvPr>
        </p:nvSpPr>
        <p:spPr>
          <a:xfrm>
            <a:off x="3720354"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351212" y="6104965"/>
            <a:ext cx="506506" cy="365125"/>
          </a:xfrm>
        </p:spPr>
        <p:txBody>
          <a:bodyPr/>
          <a:lstStyle/>
          <a:p>
            <a:fld id="{62D56ECA-4C16-4208-B374-27591EF545A3}" type="slidenum">
              <a:rPr lang="en-US" smtClean="0">
                <a:solidFill>
                  <a:schemeClr val="bg1"/>
                </a:solidFill>
              </a:rPr>
              <a:pPr/>
              <a:t>‹#›</a:t>
            </a:fld>
            <a:endParaRPr lang="en-US">
              <a:solidFill>
                <a:schemeClr val="bg1"/>
              </a:solidFill>
            </a:endParaRPr>
          </a:p>
        </p:txBody>
      </p:sp>
      <p:sp>
        <p:nvSpPr>
          <p:cNvPr id="9" name="Picture Placeholder 8"/>
          <p:cNvSpPr>
            <a:spLocks noGrp="1"/>
          </p:cNvSpPr>
          <p:nvPr>
            <p:ph type="pic" sz="quarter" idx="13"/>
          </p:nvPr>
        </p:nvSpPr>
        <p:spPr>
          <a:xfrm>
            <a:off x="269874" y="268288"/>
            <a:ext cx="2971800" cy="4438650"/>
          </a:xfrm>
        </p:spPr>
        <p:txBody>
          <a:bodyPr/>
          <a:lstStyle>
            <a:lvl1pPr>
              <a:buNone/>
              <a:defRPr/>
            </a:lvl1pPr>
          </a:lstStyle>
          <a:p>
            <a:r>
              <a:rPr lang="en-US"/>
              <a:t>Drag picture to placeholder or click icon to add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a:t>Click to edit Master title style</a:t>
            </a:r>
            <a:endParaRPr/>
          </a:p>
        </p:txBody>
      </p:sp>
      <p:sp>
        <p:nvSpPr>
          <p:cNvPr id="3" name="Content Placeholder 2"/>
          <p:cNvSpPr>
            <a:spLocks noGrp="1"/>
          </p:cNvSpPr>
          <p:nvPr>
            <p:ph sz="half" idx="1"/>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428244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Date Placeholder 4"/>
          <p:cNvSpPr>
            <a:spLocks noGrp="1"/>
          </p:cNvSpPr>
          <p:nvPr>
            <p:ph type="dt" sz="half" idx="10"/>
          </p:nvPr>
        </p:nvSpPr>
        <p:spPr/>
        <p:txBody>
          <a:bodyPr/>
          <a:lstStyle/>
          <a:p>
            <a:fld id="{165886B1-D89D-9241-AC0F-5B33343FB813}" type="datetime1">
              <a:t>6/24/22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D56ECA-4C16-4208-B374-27591EF545A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88352" cy="11430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457200"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4"/>
          <p:cNvSpPr>
            <a:spLocks noGrp="1"/>
          </p:cNvSpPr>
          <p:nvPr>
            <p:ph type="body" sz="quarter" idx="3"/>
          </p:nvPr>
        </p:nvSpPr>
        <p:spPr>
          <a:xfrm>
            <a:off x="4279391"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79391"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Date Placeholder 6"/>
          <p:cNvSpPr>
            <a:spLocks noGrp="1"/>
          </p:cNvSpPr>
          <p:nvPr>
            <p:ph type="dt" sz="half" idx="10"/>
          </p:nvPr>
        </p:nvSpPr>
        <p:spPr/>
        <p:txBody>
          <a:bodyPr/>
          <a:lstStyle/>
          <a:p>
            <a:fld id="{82CF2F59-9786-1A46-AA6A-EABE0B88B8DF}" type="datetime1">
              <a:t>6/24/22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D56ECA-4C16-4208-B374-27591EF545A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a:t>Click to edit Master title style</a:t>
            </a:r>
            <a:endParaRPr/>
          </a:p>
        </p:txBody>
      </p:sp>
      <p:sp>
        <p:nvSpPr>
          <p:cNvPr id="3" name="Content Placeholder 2"/>
          <p:cNvSpPr>
            <a:spLocks noGrp="1"/>
          </p:cNvSpPr>
          <p:nvPr>
            <p:ph sz="half" idx="1"/>
          </p:nvPr>
        </p:nvSpPr>
        <p:spPr>
          <a:xfrm>
            <a:off x="457199" y="2214562"/>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Date Placeholder 4"/>
          <p:cNvSpPr>
            <a:spLocks noGrp="1"/>
          </p:cNvSpPr>
          <p:nvPr>
            <p:ph type="dt" sz="half" idx="10"/>
          </p:nvPr>
        </p:nvSpPr>
        <p:spPr/>
        <p:txBody>
          <a:bodyPr/>
          <a:lstStyle/>
          <a:p>
            <a:fld id="{1C09DE4F-D52C-874C-9822-ED968A576A17}" type="datetime1">
              <a:t>6/24/22</a:t>
            </a:fld>
            <a:endParaRPr lang="en-US">
              <a:solidFill>
                <a:schemeClr val="bg1"/>
              </a:solidFill>
            </a:endParaRPr>
          </a:p>
        </p:txBody>
      </p:sp>
      <p:sp>
        <p:nvSpPr>
          <p:cNvPr id="6" name="Footer Placeholder 5"/>
          <p:cNvSpPr>
            <a:spLocks noGrp="1"/>
          </p:cNvSpPr>
          <p:nvPr>
            <p:ph type="ftr" sz="quarter" idx="11"/>
          </p:nvPr>
        </p:nvSpPr>
        <p:spPr/>
        <p:txBody>
          <a:bodyPr/>
          <a:lstStyle/>
          <a:p>
            <a:endParaRPr lang="en-US">
              <a:solidFill>
                <a:schemeClr val="bg1"/>
              </a:solidFill>
            </a:endParaRPr>
          </a:p>
        </p:txBody>
      </p:sp>
      <p:sp>
        <p:nvSpPr>
          <p:cNvPr id="7" name="Slide Number Placeholder 6"/>
          <p:cNvSpPr>
            <a:spLocks noGrp="1"/>
          </p:cNvSpPr>
          <p:nvPr>
            <p:ph type="sldNum" sz="quarter" idx="12"/>
          </p:nvPr>
        </p:nvSpPr>
        <p:spPr/>
        <p:txBody>
          <a:bodyPr/>
          <a:lstStyle/>
          <a:p>
            <a:fld id="{62D56ECA-4C16-4208-B374-27591EF545A3}" type="slidenum">
              <a:rPr lang="en-US" smtClean="0">
                <a:solidFill>
                  <a:schemeClr val="bg1"/>
                </a:solidFill>
              </a:rPr>
              <a:pPr/>
              <a:t>‹#›</a:t>
            </a:fld>
            <a:endParaRPr lang="en-US">
              <a:solidFill>
                <a:schemeClr val="bg1"/>
              </a:solidFill>
            </a:endParaRPr>
          </a:p>
        </p:txBody>
      </p:sp>
      <p:sp>
        <p:nvSpPr>
          <p:cNvPr id="9" name="Content Placeholder 2"/>
          <p:cNvSpPr>
            <a:spLocks noGrp="1"/>
          </p:cNvSpPr>
          <p:nvPr>
            <p:ph sz="half" idx="13"/>
          </p:nvPr>
        </p:nvSpPr>
        <p:spPr>
          <a:xfrm>
            <a:off x="457199"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en-US"/>
              <a:t>Click to edit Master title style</a:t>
            </a:r>
            <a:endParaRPr/>
          </a:p>
        </p:txBody>
      </p:sp>
      <p:sp>
        <p:nvSpPr>
          <p:cNvPr id="3" name="Text Placeholder 2"/>
          <p:cNvSpPr>
            <a:spLocks noGrp="1"/>
          </p:cNvSpPr>
          <p:nvPr>
            <p:ph type="body" idx="1"/>
          </p:nvPr>
        </p:nvSpPr>
        <p:spPr>
          <a:xfrm>
            <a:off x="457199" y="2209800"/>
            <a:ext cx="6508377" cy="39163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7198659" y="6356350"/>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fld id="{F41C8BB7-43F2-6C4C-B4CA-8083673AE1B6}" type="datetime1">
              <a:t>6/24/22</a:t>
            </a:fld>
            <a:endParaRPr lang="en-US">
              <a:solidFill>
                <a:schemeClr val="bg1"/>
              </a:solidFill>
            </a:endParaRPr>
          </a:p>
        </p:txBody>
      </p:sp>
      <p:sp>
        <p:nvSpPr>
          <p:cNvPr id="5" name="Footer Placeholder 4"/>
          <p:cNvSpPr>
            <a:spLocks noGrp="1"/>
          </p:cNvSpPr>
          <p:nvPr>
            <p:ph type="ftr" sz="quarter" idx="3"/>
          </p:nvPr>
        </p:nvSpPr>
        <p:spPr>
          <a:xfrm>
            <a:off x="174812" y="6356350"/>
            <a:ext cx="60071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endParaRPr lang="en-US">
              <a:solidFill>
                <a:schemeClr val="bg1"/>
              </a:solidFill>
            </a:endParaRPr>
          </a:p>
        </p:txBody>
      </p:sp>
      <p:sp>
        <p:nvSpPr>
          <p:cNvPr id="6" name="Slide Number Placeholder 5"/>
          <p:cNvSpPr>
            <a:spLocks noGrp="1"/>
          </p:cNvSpPr>
          <p:nvPr>
            <p:ph type="sldNum" sz="quarter" idx="4"/>
          </p:nvPr>
        </p:nvSpPr>
        <p:spPr>
          <a:xfrm>
            <a:off x="8256494" y="361016"/>
            <a:ext cx="506506" cy="365125"/>
          </a:xfrm>
          <a:prstGeom prst="rect">
            <a:avLst/>
          </a:prstGeom>
        </p:spPr>
        <p:txBody>
          <a:bodyPr vert="horz" lIns="91440" tIns="45720" rIns="91440" bIns="45720" rtlCol="0" anchor="ctr"/>
          <a:lstStyle>
            <a:lvl1pPr algn="r">
              <a:defRPr sz="2200" b="1">
                <a:solidFill>
                  <a:schemeClr val="bg1"/>
                </a:solidFill>
              </a:defRPr>
            </a:lvl1pPr>
          </a:lstStyle>
          <a:p>
            <a:fld id="{62D56ECA-4C16-4208-B374-27591EF545A3}" type="slidenum">
              <a:rPr lang="en-US" smtClean="0">
                <a:solidFill>
                  <a:schemeClr val="bg1"/>
                </a:solidFill>
              </a:rPr>
              <a:pPr/>
              <a:t>‹#›</a:t>
            </a:fld>
            <a:endParaRPr lang="en-US">
              <a:solidFill>
                <a:schemeClr val="bg1"/>
              </a:solidFill>
            </a:endParaRPr>
          </a:p>
        </p:txBody>
      </p:sp>
    </p:spTree>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Lst>
  <p:hf hdr="0" ftr="0" dt="0"/>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jpeg"/><Relationship Id="rId3" Type="http://schemas.openxmlformats.org/officeDocument/2006/relationships/image" Target="../media/image19.gif"/><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05000"/>
            <a:ext cx="9144000" cy="228600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a:spLocks noGrp="1"/>
          </p:cNvSpPr>
          <p:nvPr>
            <p:ph type="ctrTitle"/>
          </p:nvPr>
        </p:nvSpPr>
        <p:spPr>
          <a:xfrm>
            <a:off x="0" y="2514787"/>
            <a:ext cx="9144000" cy="1447613"/>
          </a:xfrm>
        </p:spPr>
        <p:txBody>
          <a:bodyPr anchor="ctr">
            <a:noAutofit/>
          </a:bodyPr>
          <a:lstStyle/>
          <a:p>
            <a:pPr algn="ctr">
              <a:lnSpc>
                <a:spcPct val="120000"/>
              </a:lnSpc>
            </a:pPr>
            <a:r>
              <a:rPr lang="en-US" sz="3200" dirty="0">
                <a:latin typeface="Arial" panose="020B0604020202020204" pitchFamily="34" charset="0"/>
                <a:cs typeface="Arial" panose="020B0604020202020204" pitchFamily="34" charset="0"/>
              </a:rPr>
              <a:t>Introduction to</a:t>
            </a:r>
            <a:br>
              <a:rPr lang="en-US" sz="4000" dirty="0">
                <a:latin typeface="Arial" panose="020B0604020202020204" pitchFamily="34" charset="0"/>
                <a:cs typeface="Arial" panose="020B0604020202020204" pitchFamily="34" charset="0"/>
              </a:rPr>
            </a:br>
            <a:r>
              <a:rPr lang="en-US" sz="4000" dirty="0">
                <a:latin typeface="Impact" panose="020B0806030902050204" pitchFamily="34" charset="0"/>
              </a:rPr>
              <a:t>Machine Learning and Data Mining</a:t>
            </a:r>
            <a:br>
              <a:rPr lang="en-US" sz="4000" dirty="0">
                <a:latin typeface="Impact" panose="020B0806030902050204" pitchFamily="34" charset="0"/>
              </a:rPr>
            </a:br>
            <a:r>
              <a:rPr lang="en-US" sz="3200" dirty="0">
                <a:latin typeface="Arial"/>
                <a:cs typeface="Arial"/>
              </a:rPr>
              <a:t>(Học máy và Khai phá dữ liệu)</a:t>
            </a:r>
          </a:p>
        </p:txBody>
      </p:sp>
      <p:sp>
        <p:nvSpPr>
          <p:cNvPr id="3" name="Rectangle 2"/>
          <p:cNvSpPr>
            <a:spLocks noGrp="1"/>
          </p:cNvSpPr>
          <p:nvPr>
            <p:ph type="subTitle" idx="1"/>
          </p:nvPr>
        </p:nvSpPr>
        <p:spPr>
          <a:xfrm>
            <a:off x="533400" y="4876800"/>
            <a:ext cx="8125968" cy="1002792"/>
          </a:xfrm>
        </p:spPr>
        <p:txBody>
          <a:bodyPr>
            <a:noAutofit/>
          </a:bodyPr>
          <a:lstStyle/>
          <a:p>
            <a:pPr algn="ctr">
              <a:lnSpc>
                <a:spcPct val="140000"/>
              </a:lnSpc>
            </a:pPr>
            <a:r>
              <a:rPr lang="en-US" sz="2400" b="1" dirty="0">
                <a:solidFill>
                  <a:srgbClr val="0000FF"/>
                </a:solidFill>
              </a:rPr>
              <a:t>Khoat Than</a:t>
            </a:r>
          </a:p>
        </p:txBody>
      </p:sp>
      <p:sp>
        <p:nvSpPr>
          <p:cNvPr id="5" name="Rectangle 2"/>
          <p:cNvSpPr txBox="1">
            <a:spLocks/>
          </p:cNvSpPr>
          <p:nvPr/>
        </p:nvSpPr>
        <p:spPr>
          <a:xfrm>
            <a:off x="457200" y="5334000"/>
            <a:ext cx="8202168" cy="1371600"/>
          </a:xfrm>
          <a:prstGeom prst="rect">
            <a:avLst/>
          </a:prstGeom>
        </p:spPr>
        <p:txBody>
          <a:bodyPr vert="horz" lIns="91440" tIns="45720" rIns="91440" bIns="45720" rtlCol="0">
            <a:no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defTabSz="914400" rtl="0" eaLnBrk="1" latinLnBrk="0" hangingPunct="1">
              <a:spcBef>
                <a:spcPts val="600"/>
              </a:spcBef>
              <a:buClr>
                <a:schemeClr val="accent1">
                  <a:lumMod val="50000"/>
                </a:schemeClr>
              </a:buClr>
              <a:buSzPct val="100000"/>
              <a:buFont typeface="Wingdings 2" pitchFamily="18" charset="2"/>
              <a:buNone/>
              <a:defRPr sz="18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accent1"/>
              </a:buClr>
              <a:buSzPct val="100000"/>
              <a:buFont typeface="Wingdings 2" pitchFamily="18" charset="2"/>
              <a:buNone/>
              <a:defRPr sz="18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accent1">
                  <a:lumMod val="50000"/>
                </a:schemeClr>
              </a:buClr>
              <a:buSzPct val="100000"/>
              <a:buFont typeface="Wingdings 2" pitchFamily="18"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accent1"/>
              </a:buClr>
              <a:buSzPct val="100000"/>
              <a:buFont typeface="Wingdings 2" pitchFamily="18"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9pPr>
          </a:lstStyle>
          <a:p>
            <a:pPr algn="ctr">
              <a:lnSpc>
                <a:spcPct val="140000"/>
              </a:lnSpc>
            </a:pPr>
            <a:r>
              <a:rPr lang="en-US" dirty="0"/>
              <a:t>School of Information and Communication Technology</a:t>
            </a:r>
          </a:p>
          <a:p>
            <a:pPr algn="ctr">
              <a:lnSpc>
                <a:spcPct val="140000"/>
              </a:lnSpc>
            </a:pPr>
            <a:r>
              <a:rPr lang="en-US" dirty="0"/>
              <a:t>Hanoi University of Science and Technology</a:t>
            </a:r>
          </a:p>
          <a:p>
            <a:pPr algn="ctr">
              <a:lnSpc>
                <a:spcPct val="140000"/>
              </a:lnSpc>
            </a:pPr>
            <a:endParaRPr lang="en-US" dirty="0"/>
          </a:p>
          <a:p>
            <a:pPr algn="ctr">
              <a:lnSpc>
                <a:spcPct val="140000"/>
              </a:lnSpc>
            </a:pPr>
            <a:endParaRPr lang="en-US" dirty="0"/>
          </a:p>
        </p:txBody>
      </p:sp>
    </p:spTree>
    <p:extLst>
      <p:ext uri="{BB962C8B-B14F-4D97-AF65-F5344CB8AC3E}">
        <p14:creationId xmlns:p14="http://schemas.microsoft.com/office/powerpoint/2010/main" val="2342301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p:cNvSpPr>
            <a:spLocks noGrp="1"/>
          </p:cNvSpPr>
          <p:nvPr>
            <p:ph type="title"/>
          </p:nvPr>
        </p:nvSpPr>
        <p:spPr>
          <a:xfrm>
            <a:off x="457199" y="457200"/>
            <a:ext cx="8458201" cy="762000"/>
          </a:xfrm>
        </p:spPr>
        <p:txBody>
          <a:bodyPr>
            <a:normAutofit/>
          </a:bodyPr>
          <a:lstStyle/>
          <a:p>
            <a:r>
              <a:rPr lang="en-US" sz="3200"/>
              <a:t>Definition of </a:t>
            </a:r>
            <a:r>
              <a:rPr lang="en-US" sz="3200">
                <a:solidFill>
                  <a:srgbClr val="0000FF"/>
                </a:solidFill>
              </a:rPr>
              <a:t>Knowledge</a:t>
            </a:r>
            <a:endParaRPr lang="en-US" sz="3200" dirty="0">
              <a:solidFill>
                <a:srgbClr val="0000FF"/>
              </a:solidFill>
            </a:endParaRPr>
          </a:p>
        </p:txBody>
      </p:sp>
      <p:sp>
        <p:nvSpPr>
          <p:cNvPr id="3" name="Rectangle 2"/>
          <p:cNvSpPr>
            <a:spLocks noGrp="1"/>
          </p:cNvSpPr>
          <p:nvPr>
            <p:ph sz="half" idx="1"/>
          </p:nvPr>
        </p:nvSpPr>
        <p:spPr>
          <a:xfrm>
            <a:off x="457200" y="1524000"/>
            <a:ext cx="8458200" cy="5334000"/>
          </a:xfrm>
        </p:spPr>
        <p:txBody>
          <a:bodyPr>
            <a:normAutofit/>
          </a:bodyPr>
          <a:lstStyle/>
          <a:p>
            <a:r>
              <a:rPr lang="en-US" sz="2200">
                <a:solidFill>
                  <a:schemeClr val="tx1"/>
                </a:solidFill>
              </a:rPr>
              <a:t>The result of the understanding of information (Hayes, 1992) </a:t>
            </a:r>
          </a:p>
          <a:p>
            <a:r>
              <a:rPr lang="en-US" sz="2200">
                <a:solidFill>
                  <a:schemeClr val="tx1"/>
                </a:solidFill>
              </a:rPr>
              <a:t>The result of internalizing information (Hayes, 1992)</a:t>
            </a:r>
            <a:br>
              <a:rPr lang="en-US" sz="2200">
                <a:solidFill>
                  <a:schemeClr val="tx1"/>
                </a:solidFill>
              </a:rPr>
            </a:br>
            <a:r>
              <a:rPr lang="en-US" sz="2200">
                <a:solidFill>
                  <a:schemeClr val="tx1"/>
                </a:solidFill>
              </a:rPr>
              <a:t>Collected information about an area of concern (Senn, 1990) </a:t>
            </a:r>
          </a:p>
          <a:p>
            <a:r>
              <a:rPr lang="en-US" sz="2200">
                <a:solidFill>
                  <a:schemeClr val="tx1"/>
                </a:solidFill>
              </a:rPr>
              <a:t>Information with direction or intent – it facilitates a decision or an action (Zachman, 1987)</a:t>
            </a:r>
            <a:endParaRPr lang="en-US" sz="2200" dirty="0">
              <a:solidFill>
                <a:schemeClr val="tx1"/>
              </a:solidFill>
            </a:endParaRPr>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10</a:t>
            </a:fld>
            <a:endParaRPr lang="en-US" dirty="0"/>
          </a:p>
        </p:txBody>
      </p:sp>
      <p:grpSp>
        <p:nvGrpSpPr>
          <p:cNvPr id="4" name="Group 3"/>
          <p:cNvGrpSpPr/>
          <p:nvPr/>
        </p:nvGrpSpPr>
        <p:grpSpPr>
          <a:xfrm>
            <a:off x="762000" y="3810000"/>
            <a:ext cx="8275320" cy="2971800"/>
            <a:chOff x="762000" y="3810000"/>
            <a:chExt cx="8275320" cy="2971800"/>
          </a:xfrm>
        </p:grpSpPr>
        <p:sp>
          <p:nvSpPr>
            <p:cNvPr id="8" name="Trapezoid 7"/>
            <p:cNvSpPr/>
            <p:nvPr/>
          </p:nvSpPr>
          <p:spPr>
            <a:xfrm>
              <a:off x="6096000" y="5029200"/>
              <a:ext cx="2438400" cy="838200"/>
            </a:xfrm>
            <a:prstGeom prst="trapezoid">
              <a:avLst>
                <a:gd name="adj" fmla="val 58421"/>
              </a:avLst>
            </a:prstGeom>
            <a:solidFill>
              <a:schemeClr val="accent3">
                <a:lumMod val="60000"/>
                <a:lumOff val="40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p:nvSpPr>
          <p:spPr>
            <a:xfrm>
              <a:off x="6629400" y="3810000"/>
              <a:ext cx="1371600" cy="1143000"/>
            </a:xfrm>
            <a:prstGeom prst="triangle">
              <a:avLst/>
            </a:prstGeom>
            <a:solidFill>
              <a:srgbClr val="6FB8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p:cNvSpPr/>
            <p:nvPr/>
          </p:nvSpPr>
          <p:spPr>
            <a:xfrm>
              <a:off x="5562600" y="5943600"/>
              <a:ext cx="3474720" cy="838200"/>
            </a:xfrm>
            <a:prstGeom prst="trapezoid">
              <a:avLst>
                <a:gd name="adj" fmla="val 58421"/>
              </a:avLst>
            </a:prstGeom>
            <a:solidFill>
              <a:schemeClr val="accent1">
                <a:lumMod val="40000"/>
                <a:lumOff val="60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6477000" y="6320135"/>
              <a:ext cx="1676400" cy="461665"/>
            </a:xfrm>
            <a:prstGeom prst="rect">
              <a:avLst/>
            </a:prstGeom>
            <a:noFill/>
          </p:spPr>
          <p:txBody>
            <a:bodyPr wrap="square" rtlCol="0">
              <a:spAutoFit/>
            </a:bodyPr>
            <a:lstStyle/>
            <a:p>
              <a:pPr algn="ctr"/>
              <a:r>
                <a:rPr lang="en-US" sz="2400"/>
                <a:t>Data</a:t>
              </a:r>
            </a:p>
          </p:txBody>
        </p:sp>
        <p:sp>
          <p:nvSpPr>
            <p:cNvPr id="13" name="TextBox 12"/>
            <p:cNvSpPr txBox="1"/>
            <p:nvPr/>
          </p:nvSpPr>
          <p:spPr>
            <a:xfrm>
              <a:off x="6477000" y="5467290"/>
              <a:ext cx="1676400" cy="400110"/>
            </a:xfrm>
            <a:prstGeom prst="rect">
              <a:avLst/>
            </a:prstGeom>
            <a:noFill/>
          </p:spPr>
          <p:txBody>
            <a:bodyPr wrap="square" rtlCol="0">
              <a:spAutoFit/>
            </a:bodyPr>
            <a:lstStyle/>
            <a:p>
              <a:pPr algn="ctr"/>
              <a:r>
                <a:rPr lang="en-US" sz="2000"/>
                <a:t>Information</a:t>
              </a:r>
            </a:p>
          </p:txBody>
        </p:sp>
        <p:sp>
          <p:nvSpPr>
            <p:cNvPr id="14" name="TextBox 13"/>
            <p:cNvSpPr txBox="1"/>
            <p:nvPr/>
          </p:nvSpPr>
          <p:spPr>
            <a:xfrm>
              <a:off x="6477000" y="4648200"/>
              <a:ext cx="1676400" cy="338554"/>
            </a:xfrm>
            <a:prstGeom prst="rect">
              <a:avLst/>
            </a:prstGeom>
            <a:noFill/>
          </p:spPr>
          <p:txBody>
            <a:bodyPr wrap="square" rtlCol="0">
              <a:spAutoFit/>
            </a:bodyPr>
            <a:lstStyle/>
            <a:p>
              <a:pPr algn="ctr"/>
              <a:r>
                <a:rPr lang="en-US" sz="1600"/>
                <a:t>Knowledge</a:t>
              </a:r>
            </a:p>
          </p:txBody>
        </p:sp>
        <p:sp>
          <p:nvSpPr>
            <p:cNvPr id="15" name="Rounded Rectangular Callout 14"/>
            <p:cNvSpPr/>
            <p:nvPr/>
          </p:nvSpPr>
          <p:spPr>
            <a:xfrm>
              <a:off x="762000" y="5181600"/>
              <a:ext cx="3962400" cy="1600200"/>
            </a:xfrm>
            <a:prstGeom prst="wedgeRoundRectCallout">
              <a:avLst>
                <a:gd name="adj1" fmla="val 105842"/>
                <a:gd name="adj2" fmla="val -110270"/>
                <a:gd name="adj3" fmla="val 16667"/>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r>
                <a:rPr lang="en-US">
                  <a:latin typeface="Arial"/>
                  <a:cs typeface="Arial"/>
                </a:rPr>
                <a:t>Tri thức là thông tin tích hợp, như quan hệ giữa các sự kiện, giữa các thông tin... thu được qua quá trình nhận thức, phát hiện hoặc học tập. </a:t>
              </a:r>
              <a:endParaRPr lang="en-US">
                <a:effectLst/>
                <a:latin typeface="Arial"/>
                <a:cs typeface="Arial"/>
              </a:endParaRPr>
            </a:p>
          </p:txBody>
        </p:sp>
      </p:grpSp>
    </p:spTree>
    <p:extLst>
      <p:ext uri="{BB962C8B-B14F-4D97-AF65-F5344CB8AC3E}">
        <p14:creationId xmlns:p14="http://schemas.microsoft.com/office/powerpoint/2010/main" val="70604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p:cNvSpPr>
            <a:spLocks noGrp="1"/>
          </p:cNvSpPr>
          <p:nvPr>
            <p:ph type="title"/>
          </p:nvPr>
        </p:nvSpPr>
        <p:spPr>
          <a:xfrm>
            <a:off x="457199" y="457200"/>
            <a:ext cx="8458201" cy="762000"/>
          </a:xfrm>
        </p:spPr>
        <p:txBody>
          <a:bodyPr>
            <a:normAutofit/>
          </a:bodyPr>
          <a:lstStyle/>
          <a:p>
            <a:r>
              <a:rPr lang="en-US" sz="3200"/>
              <a:t>Data-Information-Knowledge </a:t>
            </a:r>
            <a:endParaRPr lang="en-US" sz="3200" dirty="0"/>
          </a:p>
        </p:txBody>
      </p:sp>
      <p:sp>
        <p:nvSpPr>
          <p:cNvPr id="3" name="Rectangle 2"/>
          <p:cNvSpPr>
            <a:spLocks noGrp="1"/>
          </p:cNvSpPr>
          <p:nvPr>
            <p:ph sz="half" idx="1"/>
          </p:nvPr>
        </p:nvSpPr>
        <p:spPr>
          <a:xfrm>
            <a:off x="457200" y="1524000"/>
            <a:ext cx="8458200" cy="5334000"/>
          </a:xfrm>
        </p:spPr>
        <p:txBody>
          <a:bodyPr>
            <a:normAutofit/>
          </a:bodyPr>
          <a:lstStyle/>
          <a:p>
            <a:pPr>
              <a:spcBef>
                <a:spcPts val="1200"/>
              </a:spcBef>
            </a:pPr>
            <a:endParaRPr lang="en-US" dirty="0"/>
          </a:p>
          <a:p>
            <a:pPr lvl="1">
              <a:spcBef>
                <a:spcPts val="1200"/>
              </a:spcBef>
              <a:buClr>
                <a:schemeClr val="tx1"/>
              </a:buClr>
              <a:buSzPct val="50000"/>
              <a:buFont typeface="Wingdings" charset="2"/>
              <a:buChar char=""/>
            </a:pPr>
            <a:endParaRPr lang="en-US" sz="2000" dirty="0"/>
          </a:p>
          <a:p>
            <a:pPr>
              <a:spcBef>
                <a:spcPts val="1200"/>
              </a:spcBef>
            </a:pPr>
            <a:endParaRPr lang="en-US" sz="2200" dirty="0"/>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11</a:t>
            </a:fld>
            <a:endParaRPr lang="en-US" dirty="0"/>
          </a:p>
        </p:txBody>
      </p:sp>
      <p:sp>
        <p:nvSpPr>
          <p:cNvPr id="8" name="AutoShape 4"/>
          <p:cNvSpPr>
            <a:spLocks noChangeArrowheads="1"/>
          </p:cNvSpPr>
          <p:nvPr/>
        </p:nvSpPr>
        <p:spPr bwMode="auto">
          <a:xfrm>
            <a:off x="1143000" y="2133600"/>
            <a:ext cx="4343400" cy="3505200"/>
          </a:xfrm>
          <a:prstGeom prst="triangle">
            <a:avLst>
              <a:gd name="adj" fmla="val 50000"/>
            </a:avLst>
          </a:prstGeom>
          <a:gradFill flip="none" rotWithShape="1">
            <a:gsLst>
              <a:gs pos="0">
                <a:srgbClr val="008000"/>
              </a:gs>
              <a:gs pos="100000">
                <a:srgbClr val="FFFFFF"/>
              </a:gs>
            </a:gsLst>
            <a:path path="circle">
              <a:fillToRect r="100000" b="100000"/>
            </a:path>
            <a:tileRect l="-100000" t="-100000"/>
          </a:gradFill>
          <a:ln w="9525">
            <a:solidFill>
              <a:schemeClr val="accent1"/>
            </a:solidFill>
            <a:miter lim="800000"/>
            <a:headEnd/>
            <a:tailEnd/>
          </a:ln>
          <a:effectLst/>
        </p:spPr>
        <p:txBody>
          <a:bodyPr wrap="none" anchor="ctr"/>
          <a:lstStyle/>
          <a:p>
            <a:pPr algn="ctr" eaLnBrk="1" hangingPunct="1">
              <a:defRPr/>
            </a:pPr>
            <a:endParaRPr lang="zh-TW" altLang="en-US" sz="2800">
              <a:ea typeface="PMingLiU" charset="0"/>
              <a:cs typeface="PMingLiU" charset="0"/>
            </a:endParaRPr>
          </a:p>
        </p:txBody>
      </p:sp>
      <p:sp>
        <p:nvSpPr>
          <p:cNvPr id="10" name="Text Box 5"/>
          <p:cNvSpPr txBox="1">
            <a:spLocks noChangeArrowheads="1"/>
          </p:cNvSpPr>
          <p:nvPr/>
        </p:nvSpPr>
        <p:spPr bwMode="auto">
          <a:xfrm>
            <a:off x="2362200" y="2895600"/>
            <a:ext cx="1984375" cy="2708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altLang="zh-TW" sz="2800">
                <a:ea typeface="PMingLiU" charset="0"/>
                <a:cs typeface="PMingLiU" charset="0"/>
              </a:rPr>
              <a:t>Meta-</a:t>
            </a:r>
          </a:p>
          <a:p>
            <a:pPr algn="ctr" eaLnBrk="1" hangingPunct="1"/>
            <a:r>
              <a:rPr lang="en-GB" altLang="zh-TW" sz="2800">
                <a:ea typeface="PMingLiU" charset="0"/>
                <a:cs typeface="PMingLiU" charset="0"/>
              </a:rPr>
              <a:t>Knowledge</a:t>
            </a:r>
          </a:p>
          <a:p>
            <a:pPr algn="ctr" eaLnBrk="1" hangingPunct="1">
              <a:spcBef>
                <a:spcPts val="1200"/>
              </a:spcBef>
            </a:pPr>
            <a:r>
              <a:rPr lang="en-GB" altLang="zh-TW" sz="2800">
                <a:ea typeface="PMingLiU" charset="0"/>
                <a:cs typeface="PMingLiU" charset="0"/>
              </a:rPr>
              <a:t>Knowledge</a:t>
            </a:r>
          </a:p>
          <a:p>
            <a:pPr algn="ctr" eaLnBrk="1" hangingPunct="1">
              <a:spcBef>
                <a:spcPts val="1200"/>
              </a:spcBef>
            </a:pPr>
            <a:r>
              <a:rPr lang="en-GB" altLang="zh-TW" sz="2800">
                <a:ea typeface="PMingLiU" charset="0"/>
                <a:cs typeface="PMingLiU" charset="0"/>
              </a:rPr>
              <a:t>Information</a:t>
            </a:r>
          </a:p>
          <a:p>
            <a:pPr algn="ctr" eaLnBrk="1" hangingPunct="1">
              <a:spcBef>
                <a:spcPts val="1200"/>
              </a:spcBef>
            </a:pPr>
            <a:r>
              <a:rPr lang="en-GB" altLang="zh-TW" sz="2800">
                <a:ea typeface="PMingLiU" charset="0"/>
                <a:cs typeface="PMingLiU" charset="0"/>
              </a:rPr>
              <a:t>Data</a:t>
            </a:r>
          </a:p>
        </p:txBody>
      </p:sp>
      <p:sp>
        <p:nvSpPr>
          <p:cNvPr id="11" name="Line 7"/>
          <p:cNvSpPr>
            <a:spLocks noChangeShapeType="1"/>
          </p:cNvSpPr>
          <p:nvPr/>
        </p:nvSpPr>
        <p:spPr bwMode="auto">
          <a:xfrm>
            <a:off x="1447800" y="5105400"/>
            <a:ext cx="36957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 name="Line 8"/>
          <p:cNvSpPr>
            <a:spLocks noChangeShapeType="1"/>
          </p:cNvSpPr>
          <p:nvPr/>
        </p:nvSpPr>
        <p:spPr bwMode="auto">
          <a:xfrm>
            <a:off x="1905000" y="4495800"/>
            <a:ext cx="28956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 name="Line 9"/>
          <p:cNvSpPr>
            <a:spLocks noChangeShapeType="1"/>
          </p:cNvSpPr>
          <p:nvPr/>
        </p:nvSpPr>
        <p:spPr bwMode="auto">
          <a:xfrm>
            <a:off x="2209800" y="3962400"/>
            <a:ext cx="2238375"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 name="AutoShape 10"/>
          <p:cNvSpPr>
            <a:spLocks noChangeArrowheads="1"/>
          </p:cNvSpPr>
          <p:nvPr/>
        </p:nvSpPr>
        <p:spPr bwMode="auto">
          <a:xfrm>
            <a:off x="5562600" y="5410200"/>
            <a:ext cx="1981200" cy="720725"/>
          </a:xfrm>
          <a:prstGeom prst="wedgeRoundRectCallout">
            <a:avLst>
              <a:gd name="adj1" fmla="val -64986"/>
              <a:gd name="adj2" fmla="val -68944"/>
              <a:gd name="adj3" fmla="val 16667"/>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eaLnBrk="1" hangingPunct="1"/>
            <a:r>
              <a:rPr lang="en-GB" altLang="zh-TW" sz="1400">
                <a:ea typeface="PMingLiU" charset="0"/>
                <a:cs typeface="PMingLiU" charset="0"/>
              </a:rPr>
              <a:t>Large volume. Low value. Usually no meaning/ context</a:t>
            </a:r>
          </a:p>
        </p:txBody>
      </p:sp>
      <p:sp>
        <p:nvSpPr>
          <p:cNvPr id="15" name="AutoShape 11"/>
          <p:cNvSpPr>
            <a:spLocks noChangeArrowheads="1"/>
          </p:cNvSpPr>
          <p:nvPr/>
        </p:nvSpPr>
        <p:spPr bwMode="auto">
          <a:xfrm>
            <a:off x="5181600" y="4267200"/>
            <a:ext cx="2438400" cy="720725"/>
          </a:xfrm>
          <a:prstGeom prst="wedgeRoundRectCallout">
            <a:avLst>
              <a:gd name="adj1" fmla="val -68241"/>
              <a:gd name="adj2" fmla="val 24009"/>
              <a:gd name="adj3" fmla="val 16667"/>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eaLnBrk="1" hangingPunct="1"/>
            <a:r>
              <a:rPr lang="en-GB" altLang="zh-TW" sz="1400">
                <a:ea typeface="PMingLiU" charset="0"/>
                <a:cs typeface="PMingLiU" charset="0"/>
              </a:rPr>
              <a:t>Lower volume. Higher value. With context and associated meanings</a:t>
            </a:r>
          </a:p>
        </p:txBody>
      </p:sp>
      <p:sp>
        <p:nvSpPr>
          <p:cNvPr id="16" name="AutoShape 12"/>
          <p:cNvSpPr>
            <a:spLocks noChangeArrowheads="1"/>
          </p:cNvSpPr>
          <p:nvPr/>
        </p:nvSpPr>
        <p:spPr bwMode="auto">
          <a:xfrm>
            <a:off x="4876800" y="3048000"/>
            <a:ext cx="2605088" cy="719138"/>
          </a:xfrm>
          <a:prstGeom prst="wedgeRoundRectCallout">
            <a:avLst>
              <a:gd name="adj1" fmla="val -71176"/>
              <a:gd name="adj2" fmla="val 111588"/>
              <a:gd name="adj3" fmla="val 16667"/>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eaLnBrk="1" hangingPunct="1"/>
            <a:r>
              <a:rPr lang="en-GB" altLang="zh-TW" sz="1400">
                <a:ea typeface="PMingLiU" charset="0"/>
                <a:cs typeface="PMingLiU" charset="0"/>
              </a:rPr>
              <a:t>Understanding of a domain. Can be applied to solve problems</a:t>
            </a:r>
          </a:p>
        </p:txBody>
      </p:sp>
      <p:sp>
        <p:nvSpPr>
          <p:cNvPr id="17" name="AutoShape 13"/>
          <p:cNvSpPr>
            <a:spLocks noChangeArrowheads="1"/>
          </p:cNvSpPr>
          <p:nvPr/>
        </p:nvSpPr>
        <p:spPr bwMode="auto">
          <a:xfrm>
            <a:off x="4786312" y="1828800"/>
            <a:ext cx="2757488" cy="576263"/>
          </a:xfrm>
          <a:prstGeom prst="wedgeRoundRectCallout">
            <a:avLst>
              <a:gd name="adj1" fmla="val -93352"/>
              <a:gd name="adj2" fmla="val 160745"/>
              <a:gd name="adj3" fmla="val 16667"/>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eaLnBrk="1" hangingPunct="1"/>
            <a:r>
              <a:rPr lang="en-GB" altLang="zh-TW" sz="1400">
                <a:ea typeface="PMingLiU" charset="0"/>
                <a:cs typeface="PMingLiU" charset="0"/>
              </a:rPr>
              <a:t>Knowledge on knowledge</a:t>
            </a:r>
          </a:p>
          <a:p>
            <a:pPr eaLnBrk="1" hangingPunct="1"/>
            <a:r>
              <a:rPr lang="en-GB" altLang="zh-TW" sz="1400">
                <a:ea typeface="PMingLiU" charset="0"/>
                <a:cs typeface="PMingLiU" charset="0"/>
              </a:rPr>
              <a:t>(e.g., how/when to apply)</a:t>
            </a:r>
          </a:p>
        </p:txBody>
      </p:sp>
    </p:spTree>
    <p:extLst>
      <p:ext uri="{BB962C8B-B14F-4D97-AF65-F5344CB8AC3E}">
        <p14:creationId xmlns:p14="http://schemas.microsoft.com/office/powerpoint/2010/main" val="197981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p:cNvSpPr>
            <a:spLocks noGrp="1"/>
          </p:cNvSpPr>
          <p:nvPr>
            <p:ph type="title"/>
          </p:nvPr>
        </p:nvSpPr>
        <p:spPr>
          <a:xfrm>
            <a:off x="457199" y="457200"/>
            <a:ext cx="8458201" cy="762000"/>
          </a:xfrm>
        </p:spPr>
        <p:txBody>
          <a:bodyPr>
            <a:normAutofit/>
          </a:bodyPr>
          <a:lstStyle/>
          <a:p>
            <a:r>
              <a:rPr lang="en-US" sz="2800"/>
              <a:t>Example of Data/Information/Knowledge </a:t>
            </a:r>
            <a:endParaRPr lang="en-US" sz="2800" dirty="0"/>
          </a:p>
        </p:txBody>
      </p:sp>
      <p:sp>
        <p:nvSpPr>
          <p:cNvPr id="3" name="Rectangle 2"/>
          <p:cNvSpPr>
            <a:spLocks noGrp="1"/>
          </p:cNvSpPr>
          <p:nvPr>
            <p:ph sz="half" idx="1"/>
          </p:nvPr>
        </p:nvSpPr>
        <p:spPr>
          <a:xfrm>
            <a:off x="457200" y="1524000"/>
            <a:ext cx="8458200" cy="5334000"/>
          </a:xfrm>
        </p:spPr>
        <p:txBody>
          <a:bodyPr>
            <a:normAutofit/>
          </a:bodyPr>
          <a:lstStyle/>
          <a:p>
            <a:pPr>
              <a:spcBef>
                <a:spcPts val="1200"/>
              </a:spcBef>
            </a:pPr>
            <a:r>
              <a:rPr lang="en-US" sz="2200" dirty="0">
                <a:solidFill>
                  <a:schemeClr val="tx1"/>
                </a:solidFill>
              </a:rPr>
              <a:t>Data</a:t>
            </a:r>
            <a:endParaRPr lang="en-US" dirty="0">
              <a:solidFill>
                <a:schemeClr val="tx1"/>
              </a:solidFill>
            </a:endParaRPr>
          </a:p>
          <a:p>
            <a:pPr lvl="1">
              <a:spcBef>
                <a:spcPts val="1200"/>
              </a:spcBef>
              <a:buClr>
                <a:schemeClr val="tx1"/>
              </a:buClr>
              <a:buSzPct val="50000"/>
              <a:buFont typeface="Wingdings" charset="2"/>
              <a:buChar char=""/>
            </a:pPr>
            <a:r>
              <a:rPr lang="en-US" sz="2000" dirty="0">
                <a:solidFill>
                  <a:schemeClr val="tx1"/>
                </a:solidFill>
                <a:latin typeface="Arial"/>
                <a:cs typeface="Arial"/>
              </a:rPr>
              <a:t>Nhiệt độ ngoài trời là 5</a:t>
            </a:r>
            <a:r>
              <a:rPr lang="en-US" sz="2000" baseline="30000" dirty="0">
                <a:solidFill>
                  <a:schemeClr val="tx1"/>
                </a:solidFill>
                <a:latin typeface="Arial"/>
                <a:cs typeface="Arial"/>
              </a:rPr>
              <a:t>0</a:t>
            </a:r>
            <a:r>
              <a:rPr lang="en-US" sz="2000" dirty="0">
                <a:solidFill>
                  <a:schemeClr val="tx1"/>
                </a:solidFill>
                <a:latin typeface="Arial"/>
                <a:cs typeface="Arial"/>
              </a:rPr>
              <a:t>C</a:t>
            </a:r>
          </a:p>
          <a:p>
            <a:pPr>
              <a:spcBef>
                <a:spcPts val="1200"/>
              </a:spcBef>
            </a:pPr>
            <a:r>
              <a:rPr lang="en-US" sz="2200" dirty="0">
                <a:solidFill>
                  <a:schemeClr val="tx1"/>
                </a:solidFill>
              </a:rPr>
              <a:t>Information</a:t>
            </a:r>
            <a:endParaRPr lang="en-US" dirty="0">
              <a:solidFill>
                <a:schemeClr val="tx1"/>
              </a:solidFill>
            </a:endParaRPr>
          </a:p>
          <a:p>
            <a:pPr lvl="1">
              <a:spcBef>
                <a:spcPts val="1200"/>
              </a:spcBef>
              <a:buClr>
                <a:schemeClr val="tx1"/>
              </a:buClr>
              <a:buSzPct val="50000"/>
              <a:buFont typeface="Wingdings" charset="2"/>
              <a:buChar char=""/>
            </a:pPr>
            <a:r>
              <a:rPr lang="en-US" sz="2000" dirty="0">
                <a:solidFill>
                  <a:schemeClr val="tx1"/>
                </a:solidFill>
                <a:latin typeface="Arial"/>
                <a:cs typeface="Arial"/>
              </a:rPr>
              <a:t>Ngoài trời lạnh quá</a:t>
            </a:r>
          </a:p>
          <a:p>
            <a:pPr>
              <a:spcBef>
                <a:spcPts val="1200"/>
              </a:spcBef>
            </a:pPr>
            <a:r>
              <a:rPr lang="en-US" sz="2200" dirty="0">
                <a:solidFill>
                  <a:schemeClr val="tx1"/>
                </a:solidFill>
              </a:rPr>
              <a:t>Knowledge</a:t>
            </a:r>
            <a:endParaRPr lang="en-US" dirty="0">
              <a:solidFill>
                <a:schemeClr val="tx1"/>
              </a:solidFill>
            </a:endParaRPr>
          </a:p>
          <a:p>
            <a:pPr lvl="1">
              <a:spcBef>
                <a:spcPts val="1200"/>
              </a:spcBef>
              <a:buClr>
                <a:schemeClr val="tx1"/>
              </a:buClr>
              <a:buSzPct val="50000"/>
              <a:buFont typeface="Wingdings" charset="2"/>
              <a:buChar char=""/>
            </a:pPr>
            <a:r>
              <a:rPr lang="en-US" sz="2000" dirty="0">
                <a:solidFill>
                  <a:schemeClr val="tx1"/>
                </a:solidFill>
                <a:latin typeface="Arial"/>
                <a:cs typeface="Arial"/>
              </a:rPr>
              <a:t>Nếu trời lạnh thì bạn nên mặc áo ấm khi đi ra ngoài</a:t>
            </a:r>
          </a:p>
          <a:p>
            <a:r>
              <a:rPr lang="en-US" sz="2200">
                <a:solidFill>
                  <a:schemeClr val="tx1"/>
                </a:solidFill>
              </a:rPr>
              <a:t>The perceived value of data increases as it is transfered into knowledge.</a:t>
            </a:r>
          </a:p>
          <a:p>
            <a:r>
              <a:rPr lang="en-US" sz="2200">
                <a:solidFill>
                  <a:schemeClr val="tx1"/>
                </a:solidFill>
              </a:rPr>
              <a:t>Knowledge enables useful decisions to be made.</a:t>
            </a:r>
            <a:endParaRPr lang="en-US" sz="2200" dirty="0">
              <a:solidFill>
                <a:schemeClr val="tx1"/>
              </a:solidFill>
            </a:endParaRPr>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12</a:t>
            </a:fld>
            <a:endParaRPr lang="en-US" dirty="0"/>
          </a:p>
        </p:txBody>
      </p:sp>
    </p:spTree>
    <p:extLst>
      <p:ext uri="{BB962C8B-B14F-4D97-AF65-F5344CB8AC3E}">
        <p14:creationId xmlns:p14="http://schemas.microsoft.com/office/powerpoint/2010/main" val="9595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00" y="1066800"/>
            <a:ext cx="1066800" cy="990600"/>
          </a:xfrm>
          <a:prstGeom prst="rect">
            <a:avLst/>
          </a:prstGeom>
          <a:solidFill>
            <a:schemeClr val="bg1"/>
          </a:solidFill>
          <a:ln>
            <a:noFill/>
          </a:ln>
          <a:effectLst/>
          <a:scene3d>
            <a:camera prst="orthographicFront"/>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
          <p:cNvSpPr>
            <a:spLocks noGrp="1"/>
          </p:cNvSpPr>
          <p:nvPr>
            <p:ph sz="half" idx="1"/>
          </p:nvPr>
        </p:nvSpPr>
        <p:spPr>
          <a:xfrm>
            <a:off x="457200" y="1524000"/>
            <a:ext cx="8458200" cy="5181600"/>
          </a:xfrm>
        </p:spPr>
        <p:txBody>
          <a:bodyPr>
            <a:normAutofit/>
          </a:bodyPr>
          <a:lstStyle/>
          <a:p>
            <a:pPr>
              <a:spcBef>
                <a:spcPts val="1200"/>
              </a:spcBef>
            </a:pPr>
            <a:r>
              <a:rPr lang="en-US" sz="2200" b="1" dirty="0">
                <a:solidFill>
                  <a:schemeClr val="tx1"/>
                </a:solidFill>
              </a:rPr>
              <a:t>Predictive task:</a:t>
            </a:r>
            <a:r>
              <a:rPr lang="en-US" sz="2200" dirty="0">
                <a:solidFill>
                  <a:schemeClr val="tx1"/>
                </a:solidFill>
              </a:rPr>
              <a:t> make predictions about unknown future events and disclose the reasons behind them.</a:t>
            </a:r>
            <a:br>
              <a:rPr lang="en-US" sz="2200" dirty="0">
                <a:solidFill>
                  <a:schemeClr val="tx1"/>
                </a:solidFill>
              </a:rPr>
            </a:br>
            <a:r>
              <a:rPr lang="en-US" sz="2000" dirty="0">
                <a:solidFill>
                  <a:schemeClr val="tx1"/>
                </a:solidFill>
                <a:latin typeface="Arial"/>
                <a:cs typeface="Arial"/>
              </a:rPr>
              <a:t>(tạo các phán đoán về những sự kiện tương lai và vạch ra những lý do đứng sau những sự kiện đó)</a:t>
            </a:r>
          </a:p>
          <a:p>
            <a:pPr lvl="1">
              <a:spcBef>
                <a:spcPts val="1200"/>
              </a:spcBef>
            </a:pPr>
            <a:r>
              <a:rPr lang="en-US" sz="2000" dirty="0">
                <a:solidFill>
                  <a:schemeClr val="tx1"/>
                </a:solidFill>
              </a:rPr>
              <a:t>Classification</a:t>
            </a:r>
          </a:p>
          <a:p>
            <a:pPr lvl="1">
              <a:spcBef>
                <a:spcPts val="1200"/>
              </a:spcBef>
            </a:pPr>
            <a:r>
              <a:rPr lang="en-US" sz="2000" dirty="0">
                <a:solidFill>
                  <a:schemeClr val="tx1"/>
                </a:solidFill>
              </a:rPr>
              <a:t>Regression</a:t>
            </a:r>
          </a:p>
          <a:p>
            <a:pPr>
              <a:spcBef>
                <a:spcPts val="1200"/>
              </a:spcBef>
            </a:pPr>
            <a:r>
              <a:rPr lang="en-US" sz="2200" b="1" dirty="0">
                <a:solidFill>
                  <a:schemeClr val="tx1"/>
                </a:solidFill>
              </a:rPr>
              <a:t>Descriptive task:</a:t>
            </a:r>
            <a:r>
              <a:rPr lang="en-US" sz="2200" dirty="0">
                <a:solidFill>
                  <a:schemeClr val="tx1"/>
                </a:solidFill>
              </a:rPr>
              <a:t> characterize the properties of the data to gain information, or for other useful purposes.</a:t>
            </a:r>
            <a:br>
              <a:rPr lang="en-US" sz="2200" dirty="0">
                <a:solidFill>
                  <a:schemeClr val="tx1"/>
                </a:solidFill>
              </a:rPr>
            </a:br>
            <a:r>
              <a:rPr lang="en-US" sz="2000" dirty="0">
                <a:solidFill>
                  <a:schemeClr val="tx1"/>
                </a:solidFill>
                <a:latin typeface="Arial"/>
                <a:cs typeface="Arial"/>
              </a:rPr>
              <a:t>(phân tích các đặc trưng của dữ liệu để thu được thông tin mới hoặc cho mục đích hữu ích nào đó)</a:t>
            </a:r>
            <a:endParaRPr lang="en-US" sz="2000" dirty="0">
              <a:solidFill>
                <a:schemeClr val="tx1"/>
              </a:solidFill>
            </a:endParaRPr>
          </a:p>
          <a:p>
            <a:pPr lvl="1">
              <a:spcBef>
                <a:spcPts val="1200"/>
              </a:spcBef>
            </a:pPr>
            <a:r>
              <a:rPr lang="en-US" sz="2000" dirty="0">
                <a:solidFill>
                  <a:schemeClr val="tx1"/>
                </a:solidFill>
              </a:rPr>
              <a:t>Clustering </a:t>
            </a:r>
          </a:p>
          <a:p>
            <a:pPr lvl="1">
              <a:spcBef>
                <a:spcPts val="1200"/>
              </a:spcBef>
            </a:pPr>
            <a:r>
              <a:rPr lang="en-US" sz="2000" dirty="0">
                <a:solidFill>
                  <a:schemeClr val="tx1"/>
                </a:solidFill>
              </a:rPr>
              <a:t>Association rule mining</a:t>
            </a:r>
            <a:endParaRPr lang="en-US" sz="2200" dirty="0">
              <a:solidFill>
                <a:schemeClr val="tx1"/>
              </a:solidFill>
            </a:endParaRPr>
          </a:p>
          <a:p>
            <a:pPr>
              <a:spcBef>
                <a:spcPts val="1200"/>
              </a:spcBef>
            </a:pPr>
            <a:endParaRPr lang="en-US" sz="2200" dirty="0">
              <a:solidFill>
                <a:schemeClr val="tx1"/>
              </a:solidFill>
            </a:endParaRPr>
          </a:p>
        </p:txBody>
      </p:sp>
      <p:sp>
        <p:nvSpPr>
          <p:cNvPr id="2" name="Rectangle 1"/>
          <p:cNvSpPr>
            <a:spLocks noGrp="1"/>
          </p:cNvSpPr>
          <p:nvPr>
            <p:ph type="title"/>
          </p:nvPr>
        </p:nvSpPr>
        <p:spPr>
          <a:xfrm>
            <a:off x="457199" y="457200"/>
            <a:ext cx="8458201" cy="762000"/>
          </a:xfrm>
        </p:spPr>
        <p:txBody>
          <a:bodyPr>
            <a:normAutofit/>
          </a:bodyPr>
          <a:lstStyle/>
          <a:p>
            <a:r>
              <a:rPr lang="en-US" sz="3000" dirty="0"/>
              <a:t>KDD: </a:t>
            </a:r>
            <a:r>
              <a:rPr lang="en-US" sz="3000" dirty="0">
                <a:solidFill>
                  <a:srgbClr val="0000FF"/>
                </a:solidFill>
              </a:rPr>
              <a:t>main tasks</a:t>
            </a:r>
            <a:endParaRPr lang="en-US" sz="3000" dirty="0"/>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13</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20000" y="4956337"/>
            <a:ext cx="1371600" cy="1872000"/>
          </a:xfrm>
          <a:prstGeom prst="rect">
            <a:avLst/>
          </a:prstGeom>
        </p:spPr>
      </p:pic>
      <p:sp>
        <p:nvSpPr>
          <p:cNvPr id="4" name="Rounded Rectangular Callout 3"/>
          <p:cNvSpPr/>
          <p:nvPr/>
        </p:nvSpPr>
        <p:spPr>
          <a:xfrm>
            <a:off x="4495800" y="2895600"/>
            <a:ext cx="4343400" cy="990600"/>
          </a:xfrm>
          <a:prstGeom prst="wedgeRoundRectCallout">
            <a:avLst>
              <a:gd name="adj1" fmla="val -57233"/>
              <a:gd name="adj2" fmla="val -64701"/>
              <a:gd name="adj3" fmla="val 16667"/>
            </a:avLst>
          </a:prstGeom>
          <a:solidFill>
            <a:srgbClr val="76BE09"/>
          </a:solidFill>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latin typeface="Arial"/>
                <a:cs typeface="Arial"/>
              </a:rPr>
              <a:t>Tri thức nào giúp ta phân biệt được tế bào ung thư?</a:t>
            </a:r>
          </a:p>
        </p:txBody>
      </p:sp>
      <p:sp>
        <p:nvSpPr>
          <p:cNvPr id="11" name="Rounded Rectangular Callout 10"/>
          <p:cNvSpPr/>
          <p:nvPr/>
        </p:nvSpPr>
        <p:spPr>
          <a:xfrm>
            <a:off x="2057400" y="5410200"/>
            <a:ext cx="4343400" cy="990600"/>
          </a:xfrm>
          <a:prstGeom prst="wedgeRoundRectCallout">
            <a:avLst>
              <a:gd name="adj1" fmla="val 13936"/>
              <a:gd name="adj2" fmla="val -100128"/>
              <a:gd name="adj3" fmla="val 16667"/>
            </a:avLst>
          </a:prstGeom>
          <a:solidFill>
            <a:srgbClr val="76BE09"/>
          </a:solidFill>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latin typeface="Arial"/>
                <a:cs typeface="Arial"/>
              </a:rPr>
              <a:t>Thói quen nghe nhạc trực tuyến ra sao?</a:t>
            </a:r>
          </a:p>
        </p:txBody>
      </p:sp>
    </p:spTree>
    <p:extLst>
      <p:ext uri="{BB962C8B-B14F-4D97-AF65-F5344CB8AC3E}">
        <p14:creationId xmlns:p14="http://schemas.microsoft.com/office/powerpoint/2010/main" val="401303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00" y="1066800"/>
            <a:ext cx="1066800" cy="990600"/>
          </a:xfrm>
          <a:prstGeom prst="rect">
            <a:avLst/>
          </a:prstGeom>
          <a:solidFill>
            <a:schemeClr val="bg1"/>
          </a:solidFill>
          <a:ln>
            <a:noFill/>
          </a:ln>
          <a:effectLst/>
          <a:scene3d>
            <a:camera prst="orthographicFront"/>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
          <p:cNvSpPr>
            <a:spLocks noGrp="1"/>
          </p:cNvSpPr>
          <p:nvPr>
            <p:ph sz="half" idx="1"/>
          </p:nvPr>
        </p:nvSpPr>
        <p:spPr>
          <a:xfrm>
            <a:off x="457200" y="1524000"/>
            <a:ext cx="8458200" cy="5181600"/>
          </a:xfrm>
        </p:spPr>
        <p:txBody>
          <a:bodyPr>
            <a:normAutofit/>
          </a:bodyPr>
          <a:lstStyle/>
          <a:p>
            <a:pPr>
              <a:spcBef>
                <a:spcPts val="1200"/>
              </a:spcBef>
            </a:pPr>
            <a:r>
              <a:rPr lang="en-US" sz="2200" dirty="0">
                <a:solidFill>
                  <a:schemeClr val="tx1"/>
                </a:solidFill>
              </a:rPr>
              <a:t>Predict what label should be assigned to observation x? what class should x belong to?</a:t>
            </a:r>
            <a:br>
              <a:rPr lang="en-US" sz="2200" dirty="0">
                <a:solidFill>
                  <a:schemeClr val="tx1"/>
                </a:solidFill>
              </a:rPr>
            </a:br>
            <a:r>
              <a:rPr lang="en-US" sz="2200" dirty="0">
                <a:solidFill>
                  <a:schemeClr val="tx1"/>
                </a:solidFill>
              </a:rPr>
              <a:t>(</a:t>
            </a:r>
            <a:r>
              <a:rPr lang="en-US" sz="2200" dirty="0">
                <a:solidFill>
                  <a:schemeClr val="tx1"/>
                </a:solidFill>
                <a:latin typeface="Arial"/>
                <a:cs typeface="Arial"/>
              </a:rPr>
              <a:t>cần đoán xem x thuộc lớp nào</a:t>
            </a:r>
            <a:r>
              <a:rPr lang="en-US" sz="2200" dirty="0">
                <a:solidFill>
                  <a:schemeClr val="tx1"/>
                </a:solidFill>
              </a:rPr>
              <a:t>)</a:t>
            </a:r>
          </a:p>
          <a:p>
            <a:pPr lvl="1">
              <a:spcBef>
                <a:spcPts val="1200"/>
              </a:spcBef>
            </a:pPr>
            <a:r>
              <a:rPr lang="en-US" sz="2000" dirty="0">
                <a:latin typeface="Arial"/>
                <a:cs typeface="Arial"/>
              </a:rPr>
              <a:t>“Những người đứng đầu Barcelona có vẻ hài lòng với điều này”</a:t>
            </a:r>
            <a:r>
              <a:rPr lang="en-US" sz="2000" dirty="0"/>
              <a:t> </a:t>
            </a:r>
            <a:r>
              <a:rPr lang="en-US" sz="2000" dirty="0">
                <a:sym typeface="Wingdings"/>
              </a:rPr>
              <a:t> </a:t>
            </a:r>
            <a:r>
              <a:rPr lang="en-US" sz="2000" dirty="0">
                <a:solidFill>
                  <a:srgbClr val="0000FF"/>
                </a:solidFill>
                <a:sym typeface="Wingdings"/>
              </a:rPr>
              <a:t>Positive</a:t>
            </a:r>
            <a:r>
              <a:rPr lang="en-US" sz="2000" dirty="0">
                <a:sym typeface="Wingdings"/>
              </a:rPr>
              <a:t> or </a:t>
            </a:r>
            <a:r>
              <a:rPr lang="en-US" sz="2000" dirty="0">
                <a:solidFill>
                  <a:srgbClr val="FF6600"/>
                </a:solidFill>
                <a:sym typeface="Wingdings"/>
              </a:rPr>
              <a:t>negative</a:t>
            </a:r>
            <a:r>
              <a:rPr lang="en-US" sz="2000" dirty="0">
                <a:sym typeface="Wingdings"/>
              </a:rPr>
              <a:t>?</a:t>
            </a:r>
          </a:p>
          <a:p>
            <a:pPr lvl="1">
              <a:spcBef>
                <a:spcPts val="1200"/>
              </a:spcBef>
            </a:pPr>
            <a:endParaRPr lang="en-US" sz="2000" dirty="0"/>
          </a:p>
          <a:p>
            <a:pPr lvl="1">
              <a:spcBef>
                <a:spcPts val="1200"/>
              </a:spcBef>
            </a:pPr>
            <a:r>
              <a:rPr lang="en-US" sz="2000" dirty="0"/>
              <a:t>He likes ‘Depacito’       +                            </a:t>
            </a:r>
            <a:r>
              <a:rPr lang="en-US" sz="2000" dirty="0">
                <a:sym typeface="Wingdings"/>
              </a:rPr>
              <a:t> Young or not?</a:t>
            </a:r>
            <a:endParaRPr lang="en-US" sz="2000" dirty="0"/>
          </a:p>
          <a:p>
            <a:pPr>
              <a:spcBef>
                <a:spcPts val="1200"/>
              </a:spcBef>
            </a:pPr>
            <a:endParaRPr lang="en-US" sz="2200" dirty="0"/>
          </a:p>
          <a:p>
            <a:pPr>
              <a:spcBef>
                <a:spcPts val="1200"/>
              </a:spcBef>
            </a:pPr>
            <a:endParaRPr lang="en-US" sz="2200" dirty="0"/>
          </a:p>
        </p:txBody>
      </p:sp>
      <p:sp>
        <p:nvSpPr>
          <p:cNvPr id="2" name="Rectangle 1"/>
          <p:cNvSpPr>
            <a:spLocks noGrp="1"/>
          </p:cNvSpPr>
          <p:nvPr>
            <p:ph type="title"/>
          </p:nvPr>
        </p:nvSpPr>
        <p:spPr>
          <a:xfrm>
            <a:off x="457199" y="457200"/>
            <a:ext cx="8458201" cy="762000"/>
          </a:xfrm>
        </p:spPr>
        <p:txBody>
          <a:bodyPr>
            <a:normAutofit/>
          </a:bodyPr>
          <a:lstStyle/>
          <a:p>
            <a:r>
              <a:rPr lang="en-US" sz="3000" dirty="0"/>
              <a:t>Predictive mining: </a:t>
            </a:r>
            <a:r>
              <a:rPr lang="en-US" sz="3000" dirty="0">
                <a:solidFill>
                  <a:srgbClr val="0000FF"/>
                </a:solidFill>
              </a:rPr>
              <a:t>classification</a:t>
            </a:r>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14</a:t>
            </a:fld>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91000" y="3447985"/>
            <a:ext cx="805943" cy="1657415"/>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81200" y="3524185"/>
            <a:ext cx="1524000" cy="1524000"/>
          </a:xfrm>
          <a:prstGeom prst="rect">
            <a:avLst/>
          </a:prstGeom>
        </p:spPr>
      </p:pic>
    </p:spTree>
    <p:extLst>
      <p:ext uri="{BB962C8B-B14F-4D97-AF65-F5344CB8AC3E}">
        <p14:creationId xmlns:p14="http://schemas.microsoft.com/office/powerpoint/2010/main" val="401303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00" y="1066800"/>
            <a:ext cx="1066800" cy="990600"/>
          </a:xfrm>
          <a:prstGeom prst="rect">
            <a:avLst/>
          </a:prstGeom>
          <a:solidFill>
            <a:schemeClr val="bg1"/>
          </a:solidFill>
          <a:ln>
            <a:noFill/>
          </a:ln>
          <a:effectLst/>
          <a:scene3d>
            <a:camera prst="orthographicFront"/>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
          <p:cNvSpPr>
            <a:spLocks noGrp="1"/>
          </p:cNvSpPr>
          <p:nvPr>
            <p:ph sz="half" idx="1"/>
          </p:nvPr>
        </p:nvSpPr>
        <p:spPr>
          <a:xfrm>
            <a:off x="457200" y="1524000"/>
            <a:ext cx="8458200" cy="5334000"/>
          </a:xfrm>
        </p:spPr>
        <p:txBody>
          <a:bodyPr>
            <a:normAutofit/>
          </a:bodyPr>
          <a:lstStyle/>
          <a:p>
            <a:pPr>
              <a:spcBef>
                <a:spcPts val="1200"/>
              </a:spcBef>
            </a:pPr>
            <a:r>
              <a:rPr lang="en-US" sz="2200" b="1" dirty="0">
                <a:solidFill>
                  <a:srgbClr val="0000FF"/>
                </a:solidFill>
              </a:rPr>
              <a:t>Outlier</a:t>
            </a:r>
            <a:r>
              <a:rPr lang="en-US" sz="2200" dirty="0">
                <a:solidFill>
                  <a:srgbClr val="0000FF"/>
                </a:solidFill>
              </a:rPr>
              <a:t> (</a:t>
            </a:r>
            <a:r>
              <a:rPr lang="en-US" sz="2200" dirty="0">
                <a:solidFill>
                  <a:srgbClr val="0000FF"/>
                </a:solidFill>
                <a:latin typeface="Arial"/>
                <a:cs typeface="Arial"/>
              </a:rPr>
              <a:t>ngoại lai</a:t>
            </a:r>
            <a:r>
              <a:rPr lang="en-US" sz="2200" dirty="0">
                <a:solidFill>
                  <a:srgbClr val="0000FF"/>
                </a:solidFill>
              </a:rPr>
              <a:t>)</a:t>
            </a:r>
            <a:r>
              <a:rPr lang="en-US" sz="2200" dirty="0">
                <a:solidFill>
                  <a:schemeClr val="tx1"/>
                </a:solidFill>
              </a:rPr>
              <a:t>: A data object that </a:t>
            </a:r>
            <a:r>
              <a:rPr lang="en-US" sz="2200" b="1" dirty="0">
                <a:solidFill>
                  <a:schemeClr val="tx1"/>
                </a:solidFill>
              </a:rPr>
              <a:t>deviates significantly</a:t>
            </a:r>
            <a:r>
              <a:rPr lang="en-US" sz="2200" dirty="0">
                <a:solidFill>
                  <a:schemeClr val="tx1"/>
                </a:solidFill>
              </a:rPr>
              <a:t> from the normal objects as if it were generated by a different mechanism</a:t>
            </a:r>
            <a:br>
              <a:rPr lang="en-US" sz="2200" dirty="0">
                <a:solidFill>
                  <a:schemeClr val="tx1"/>
                </a:solidFill>
              </a:rPr>
            </a:br>
            <a:r>
              <a:rPr lang="en-US" sz="2000" dirty="0">
                <a:solidFill>
                  <a:schemeClr val="tx1"/>
                </a:solidFill>
              </a:rPr>
              <a:t>(</a:t>
            </a:r>
            <a:r>
              <a:rPr lang="en-US" sz="2000" dirty="0">
                <a:solidFill>
                  <a:schemeClr val="tx1"/>
                </a:solidFill>
                <a:latin typeface="Arial"/>
                <a:cs typeface="Arial"/>
              </a:rPr>
              <a:t>ngoại lai là một đối tượng mà có khác biệt rất lớn với các đối tượng thông thường, tưởng chừng như nó được sinh ra bởi một cơ chế hoàn toàn khác</a:t>
            </a:r>
            <a:r>
              <a:rPr lang="en-US" sz="2000" dirty="0">
                <a:solidFill>
                  <a:schemeClr val="tx1"/>
                </a:solidFill>
              </a:rPr>
              <a:t>)</a:t>
            </a:r>
          </a:p>
          <a:p>
            <a:pPr lvl="1">
              <a:spcBef>
                <a:spcPts val="1200"/>
              </a:spcBef>
            </a:pPr>
            <a:r>
              <a:rPr lang="en-US" sz="2000" dirty="0">
                <a:solidFill>
                  <a:schemeClr val="tx1"/>
                </a:solidFill>
              </a:rPr>
              <a:t>Unusual credit card purchase, </a:t>
            </a:r>
          </a:p>
          <a:p>
            <a:pPr lvl="1">
              <a:spcBef>
                <a:spcPts val="1200"/>
              </a:spcBef>
            </a:pPr>
            <a:r>
              <a:rPr lang="en-US" sz="2000" dirty="0">
                <a:solidFill>
                  <a:schemeClr val="tx1"/>
                </a:solidFill>
              </a:rPr>
              <a:t>Network attacks, </a:t>
            </a:r>
          </a:p>
          <a:p>
            <a:pPr lvl="1">
              <a:spcBef>
                <a:spcPts val="1200"/>
              </a:spcBef>
            </a:pPr>
            <a:r>
              <a:rPr lang="en-US" sz="2000" dirty="0">
                <a:solidFill>
                  <a:schemeClr val="tx1"/>
                </a:solidFill>
              </a:rPr>
              <a:t>Unusual stock price, …</a:t>
            </a:r>
            <a:endParaRPr lang="en-US" sz="2000" dirty="0"/>
          </a:p>
          <a:p>
            <a:pPr>
              <a:spcBef>
                <a:spcPts val="1200"/>
              </a:spcBef>
            </a:pPr>
            <a:r>
              <a:rPr lang="en-US" sz="2200" dirty="0">
                <a:solidFill>
                  <a:schemeClr val="tx1"/>
                </a:solidFill>
              </a:rPr>
              <a:t>Outliers are interesting:  </a:t>
            </a:r>
            <a:br>
              <a:rPr lang="en-US" sz="2200" dirty="0">
                <a:solidFill>
                  <a:schemeClr val="tx1"/>
                </a:solidFill>
              </a:rPr>
            </a:br>
            <a:r>
              <a:rPr lang="en-US" sz="2200" dirty="0">
                <a:solidFill>
                  <a:schemeClr val="tx1"/>
                </a:solidFill>
              </a:rPr>
              <a:t>It violates the mechanism that generates the normal data</a:t>
            </a:r>
          </a:p>
          <a:p>
            <a:pPr lvl="1">
              <a:spcBef>
                <a:spcPts val="1200"/>
              </a:spcBef>
            </a:pPr>
            <a:r>
              <a:rPr lang="en-US" sz="2000" dirty="0">
                <a:solidFill>
                  <a:srgbClr val="FF6600"/>
                </a:solidFill>
              </a:rPr>
              <a:t>Different with noises</a:t>
            </a:r>
            <a:endParaRPr lang="en-US" sz="2200" dirty="0">
              <a:solidFill>
                <a:srgbClr val="FF6600"/>
              </a:solidFill>
            </a:endParaRPr>
          </a:p>
          <a:p>
            <a:pPr>
              <a:spcBef>
                <a:spcPts val="1200"/>
              </a:spcBef>
            </a:pPr>
            <a:r>
              <a:rPr lang="en-US" sz="2200" dirty="0">
                <a:solidFill>
                  <a:srgbClr val="0000FF"/>
                </a:solidFill>
              </a:rPr>
              <a:t>Our task is to detect those?</a:t>
            </a:r>
            <a:r>
              <a:rPr lang="en-US" sz="2200" dirty="0"/>
              <a:t> </a:t>
            </a:r>
            <a:r>
              <a:rPr lang="en-US" dirty="0"/>
              <a:t>(outlier detection, anomaly detection)</a:t>
            </a:r>
          </a:p>
          <a:p>
            <a:pPr>
              <a:spcBef>
                <a:spcPts val="1200"/>
              </a:spcBef>
            </a:pPr>
            <a:endParaRPr lang="en-US" sz="2200" dirty="0"/>
          </a:p>
        </p:txBody>
      </p:sp>
      <p:sp>
        <p:nvSpPr>
          <p:cNvPr id="2" name="Rectangle 1"/>
          <p:cNvSpPr>
            <a:spLocks noGrp="1"/>
          </p:cNvSpPr>
          <p:nvPr>
            <p:ph type="title"/>
          </p:nvPr>
        </p:nvSpPr>
        <p:spPr>
          <a:xfrm>
            <a:off x="457199" y="457200"/>
            <a:ext cx="8458201" cy="762000"/>
          </a:xfrm>
        </p:spPr>
        <p:txBody>
          <a:bodyPr>
            <a:normAutofit/>
          </a:bodyPr>
          <a:lstStyle/>
          <a:p>
            <a:r>
              <a:rPr lang="en-US" sz="3000" dirty="0"/>
              <a:t>Predictive mining: </a:t>
            </a:r>
            <a:r>
              <a:rPr lang="en-US" sz="3000" dirty="0">
                <a:solidFill>
                  <a:srgbClr val="0000FF"/>
                </a:solidFill>
              </a:rPr>
              <a:t>outlier detection</a:t>
            </a:r>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15</a:t>
            </a:fld>
            <a:endParaRPr lang="en-US"/>
          </a:p>
        </p:txBody>
      </p:sp>
      <p:pic>
        <p:nvPicPr>
          <p:cNvPr id="3" name="Picture 2"/>
          <p:cNvPicPr>
            <a:picLocks noChangeAspect="1"/>
          </p:cNvPicPr>
          <p:nvPr/>
        </p:nvPicPr>
        <p:blipFill>
          <a:blip r:embed="rId3">
            <a:alphaModFix/>
          </a:blip>
          <a:stretch>
            <a:fillRect/>
          </a:stretch>
        </p:blipFill>
        <p:spPr>
          <a:xfrm>
            <a:off x="5835341" y="3200400"/>
            <a:ext cx="3320738" cy="2209800"/>
          </a:xfrm>
          <a:prstGeom prst="rect">
            <a:avLst/>
          </a:prstGeom>
        </p:spPr>
      </p:pic>
    </p:spTree>
    <p:extLst>
      <p:ext uri="{BB962C8B-B14F-4D97-AF65-F5344CB8AC3E}">
        <p14:creationId xmlns:p14="http://schemas.microsoft.com/office/powerpoint/2010/main" val="8728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00" y="1066800"/>
            <a:ext cx="1066800" cy="990600"/>
          </a:xfrm>
          <a:prstGeom prst="rect">
            <a:avLst/>
          </a:prstGeom>
          <a:solidFill>
            <a:schemeClr val="bg1"/>
          </a:solidFill>
          <a:ln>
            <a:noFill/>
          </a:ln>
          <a:effectLst/>
          <a:scene3d>
            <a:camera prst="orthographicFront"/>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
          <p:cNvSpPr>
            <a:spLocks noGrp="1"/>
          </p:cNvSpPr>
          <p:nvPr>
            <p:ph sz="half" idx="1"/>
          </p:nvPr>
        </p:nvSpPr>
        <p:spPr>
          <a:xfrm>
            <a:off x="457200" y="1524000"/>
            <a:ext cx="8458200" cy="5181600"/>
          </a:xfrm>
        </p:spPr>
        <p:txBody>
          <a:bodyPr>
            <a:normAutofit/>
          </a:bodyPr>
          <a:lstStyle/>
          <a:p>
            <a:pPr>
              <a:spcBef>
                <a:spcPts val="1200"/>
              </a:spcBef>
            </a:pPr>
            <a:r>
              <a:rPr lang="en-US" sz="2200" i="1" dirty="0">
                <a:solidFill>
                  <a:schemeClr val="tx1"/>
                </a:solidFill>
              </a:rPr>
              <a:t>Cluster:</a:t>
            </a:r>
            <a:r>
              <a:rPr lang="en-US" sz="2200" dirty="0">
                <a:solidFill>
                  <a:schemeClr val="tx1"/>
                </a:solidFill>
              </a:rPr>
              <a:t> a group of data instances that have the same properties (</a:t>
            </a:r>
            <a:r>
              <a:rPr lang="en-US" sz="2200" dirty="0">
                <a:solidFill>
                  <a:schemeClr val="tx1"/>
                </a:solidFill>
                <a:latin typeface="Arial"/>
                <a:cs typeface="Arial"/>
              </a:rPr>
              <a:t>một nhóm dữ liệu mà có cùng đặc trưng nào đó</a:t>
            </a:r>
            <a:r>
              <a:rPr lang="en-US" sz="2200" dirty="0">
                <a:solidFill>
                  <a:schemeClr val="tx1"/>
                </a:solidFill>
              </a:rPr>
              <a:t>)</a:t>
            </a:r>
          </a:p>
          <a:p>
            <a:pPr lvl="1">
              <a:spcBef>
                <a:spcPts val="1200"/>
              </a:spcBef>
            </a:pPr>
            <a:r>
              <a:rPr lang="en-US" sz="2000" dirty="0">
                <a:solidFill>
                  <a:schemeClr val="tx1"/>
                </a:solidFill>
              </a:rPr>
              <a:t>A group of users who like dancing</a:t>
            </a:r>
          </a:p>
          <a:p>
            <a:pPr>
              <a:spcBef>
                <a:spcPts val="1200"/>
              </a:spcBef>
            </a:pPr>
            <a:r>
              <a:rPr lang="en-US" sz="2200" b="1" dirty="0">
                <a:solidFill>
                  <a:schemeClr val="tx1"/>
                </a:solidFill>
              </a:rPr>
              <a:t>Clustering:</a:t>
            </a:r>
            <a:r>
              <a:rPr lang="en-US" sz="2200" dirty="0">
                <a:solidFill>
                  <a:schemeClr val="tx1"/>
                </a:solidFill>
              </a:rPr>
              <a:t> find all the clusters in a given data set.</a:t>
            </a:r>
          </a:p>
          <a:p>
            <a:pPr>
              <a:spcBef>
                <a:spcPts val="1200"/>
              </a:spcBef>
            </a:pPr>
            <a:endParaRPr lang="en-US" sz="2200" dirty="0">
              <a:solidFill>
                <a:schemeClr val="tx1"/>
              </a:solidFill>
            </a:endParaRPr>
          </a:p>
        </p:txBody>
      </p:sp>
      <p:sp>
        <p:nvSpPr>
          <p:cNvPr id="2" name="Rectangle 1"/>
          <p:cNvSpPr>
            <a:spLocks noGrp="1"/>
          </p:cNvSpPr>
          <p:nvPr>
            <p:ph type="title"/>
          </p:nvPr>
        </p:nvSpPr>
        <p:spPr>
          <a:xfrm>
            <a:off x="457199" y="457200"/>
            <a:ext cx="8458201" cy="762000"/>
          </a:xfrm>
        </p:spPr>
        <p:txBody>
          <a:bodyPr>
            <a:normAutofit/>
          </a:bodyPr>
          <a:lstStyle/>
          <a:p>
            <a:r>
              <a:rPr lang="en-US" sz="3000" dirty="0"/>
              <a:t>Descriptive mining: </a:t>
            </a:r>
            <a:r>
              <a:rPr lang="en-US" sz="3000" dirty="0">
                <a:solidFill>
                  <a:srgbClr val="0000FF"/>
                </a:solidFill>
              </a:rPr>
              <a:t>clustering</a:t>
            </a:r>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16</a:t>
            </a:fld>
            <a:endParaRPr lang="en-US"/>
          </a:p>
        </p:txBody>
      </p:sp>
      <p:pic>
        <p:nvPicPr>
          <p:cNvPr id="3" name="Picture 2"/>
          <p:cNvPicPr>
            <a:picLocks noChangeAspect="1"/>
          </p:cNvPicPr>
          <p:nvPr/>
        </p:nvPicPr>
        <p:blipFill>
          <a:blip r:embed="rId3"/>
          <a:stretch>
            <a:fillRect/>
          </a:stretch>
        </p:blipFill>
        <p:spPr>
          <a:xfrm>
            <a:off x="5638800" y="3276600"/>
            <a:ext cx="3244498" cy="3213100"/>
          </a:xfrm>
          <a:prstGeom prst="rect">
            <a:avLst/>
          </a:prstGeom>
        </p:spPr>
      </p:pic>
      <p:pic>
        <p:nvPicPr>
          <p:cNvPr id="4" name="Picture 3"/>
          <p:cNvPicPr>
            <a:picLocks noChangeAspect="1"/>
          </p:cNvPicPr>
          <p:nvPr/>
        </p:nvPicPr>
        <p:blipFill>
          <a:blip r:embed="rId4"/>
          <a:stretch>
            <a:fillRect/>
          </a:stretch>
        </p:blipFill>
        <p:spPr>
          <a:xfrm>
            <a:off x="381000" y="4038600"/>
            <a:ext cx="3568503" cy="2374900"/>
          </a:xfrm>
          <a:prstGeom prst="rect">
            <a:avLst/>
          </a:prstGeom>
        </p:spPr>
      </p:pic>
    </p:spTree>
    <p:extLst>
      <p:ext uri="{BB962C8B-B14F-4D97-AF65-F5344CB8AC3E}">
        <p14:creationId xmlns:p14="http://schemas.microsoft.com/office/powerpoint/2010/main" val="87284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00" y="1066800"/>
            <a:ext cx="1066800" cy="990600"/>
          </a:xfrm>
          <a:prstGeom prst="rect">
            <a:avLst/>
          </a:prstGeom>
          <a:solidFill>
            <a:schemeClr val="bg1"/>
          </a:solidFill>
          <a:ln>
            <a:noFill/>
          </a:ln>
          <a:effectLst/>
          <a:scene3d>
            <a:camera prst="orthographicFront"/>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
          <p:cNvSpPr>
            <a:spLocks noGrp="1"/>
          </p:cNvSpPr>
          <p:nvPr>
            <p:ph sz="half" idx="1"/>
          </p:nvPr>
        </p:nvSpPr>
        <p:spPr>
          <a:xfrm>
            <a:off x="457200" y="1524000"/>
            <a:ext cx="5943600" cy="5181600"/>
          </a:xfrm>
        </p:spPr>
        <p:txBody>
          <a:bodyPr>
            <a:normAutofit/>
          </a:bodyPr>
          <a:lstStyle/>
          <a:p>
            <a:pPr>
              <a:spcBef>
                <a:spcPts val="1200"/>
              </a:spcBef>
            </a:pPr>
            <a:r>
              <a:rPr lang="en-US" sz="2200" dirty="0">
                <a:solidFill>
                  <a:schemeClr val="tx1"/>
                </a:solidFill>
              </a:rPr>
              <a:t>Finding a compact description for a subset of data</a:t>
            </a:r>
            <a:br>
              <a:rPr lang="en-US" sz="2200" dirty="0">
                <a:solidFill>
                  <a:schemeClr val="tx1"/>
                </a:solidFill>
              </a:rPr>
            </a:br>
            <a:r>
              <a:rPr lang="en-US" sz="2200" dirty="0">
                <a:solidFill>
                  <a:schemeClr val="tx1"/>
                </a:solidFill>
              </a:rPr>
              <a:t>(</a:t>
            </a:r>
            <a:r>
              <a:rPr lang="en-US" sz="2200" dirty="0">
                <a:solidFill>
                  <a:schemeClr val="tx1"/>
                </a:solidFill>
                <a:latin typeface="Arial"/>
                <a:cs typeface="Arial"/>
              </a:rPr>
              <a:t>tìm kiếm một mô tả ngắn gọn cho tập dữ liệu</a:t>
            </a:r>
            <a:r>
              <a:rPr lang="en-US" sz="2200" dirty="0">
                <a:solidFill>
                  <a:schemeClr val="tx1"/>
                </a:solidFill>
              </a:rPr>
              <a:t>)</a:t>
            </a:r>
          </a:p>
          <a:p>
            <a:pPr lvl="1">
              <a:spcBef>
                <a:spcPts val="1200"/>
              </a:spcBef>
            </a:pPr>
            <a:r>
              <a:rPr lang="en-US" sz="2000" dirty="0">
                <a:solidFill>
                  <a:schemeClr val="tx1"/>
                </a:solidFill>
              </a:rPr>
              <a:t>E.g, compute the mean and deviation of an attribute</a:t>
            </a:r>
          </a:p>
          <a:p>
            <a:pPr lvl="1">
              <a:spcBef>
                <a:spcPts val="1200"/>
              </a:spcBef>
            </a:pPr>
            <a:r>
              <a:rPr lang="en-US" sz="2000" dirty="0">
                <a:solidFill>
                  <a:schemeClr val="tx1"/>
                </a:solidFill>
              </a:rPr>
              <a:t>E.g, news summarization</a:t>
            </a:r>
          </a:p>
          <a:p>
            <a:pPr lvl="1">
              <a:spcBef>
                <a:spcPts val="1200"/>
              </a:spcBef>
            </a:pPr>
            <a:endParaRPr lang="en-US" sz="2000" dirty="0">
              <a:solidFill>
                <a:schemeClr val="tx1"/>
              </a:solidFill>
            </a:endParaRPr>
          </a:p>
          <a:p>
            <a:pPr>
              <a:spcBef>
                <a:spcPts val="1200"/>
              </a:spcBef>
            </a:pPr>
            <a:endParaRPr lang="en-US" sz="2200" dirty="0">
              <a:solidFill>
                <a:schemeClr val="tx1"/>
              </a:solidFill>
            </a:endParaRPr>
          </a:p>
          <a:p>
            <a:pPr>
              <a:spcBef>
                <a:spcPts val="1200"/>
              </a:spcBef>
            </a:pPr>
            <a:endParaRPr lang="en-US" sz="2200" dirty="0">
              <a:solidFill>
                <a:schemeClr val="tx1"/>
              </a:solidFill>
            </a:endParaRPr>
          </a:p>
        </p:txBody>
      </p:sp>
      <p:sp>
        <p:nvSpPr>
          <p:cNvPr id="2" name="Rectangle 1"/>
          <p:cNvSpPr>
            <a:spLocks noGrp="1"/>
          </p:cNvSpPr>
          <p:nvPr>
            <p:ph type="title"/>
          </p:nvPr>
        </p:nvSpPr>
        <p:spPr>
          <a:xfrm>
            <a:off x="457199" y="457200"/>
            <a:ext cx="8458201" cy="762000"/>
          </a:xfrm>
        </p:spPr>
        <p:txBody>
          <a:bodyPr>
            <a:normAutofit/>
          </a:bodyPr>
          <a:lstStyle/>
          <a:p>
            <a:r>
              <a:rPr lang="en-US" sz="2800" dirty="0"/>
              <a:t>Descriptive mining: </a:t>
            </a:r>
            <a:r>
              <a:rPr lang="en-US" sz="2800" dirty="0">
                <a:solidFill>
                  <a:srgbClr val="0000FF"/>
                </a:solidFill>
              </a:rPr>
              <a:t>summarization</a:t>
            </a:r>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17</a:t>
            </a:fld>
            <a:endParaRPr lang="en-US"/>
          </a:p>
        </p:txBody>
      </p:sp>
      <p:pic>
        <p:nvPicPr>
          <p:cNvPr id="4" name="Picture 3" descr="Screen Shot 2017-07-30 at 10.11.59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40770" y="0"/>
            <a:ext cx="2703230" cy="6858000"/>
          </a:xfrm>
          <a:prstGeom prst="rect">
            <a:avLst/>
          </a:prstGeom>
          <a:ln>
            <a:solidFill>
              <a:schemeClr val="accent6">
                <a:lumMod val="60000"/>
                <a:lumOff val="40000"/>
              </a:schemeClr>
            </a:solidFill>
          </a:ln>
        </p:spPr>
      </p:pic>
      <p:sp>
        <p:nvSpPr>
          <p:cNvPr id="10" name="Document 9"/>
          <p:cNvSpPr/>
          <p:nvPr/>
        </p:nvSpPr>
        <p:spPr>
          <a:xfrm>
            <a:off x="2971800" y="4191000"/>
            <a:ext cx="3429000" cy="266700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1600">
                <a:solidFill>
                  <a:srgbClr val="000000"/>
                </a:solidFill>
                <a:latin typeface="Arial"/>
                <a:cs typeface="Arial"/>
              </a:rPr>
              <a:t>Chúng ta hay viện dẫn câu chuyện thành công của học sinh Việt Nam trong các kì thi toán quốc tế để chứng minh cho năng lực học toán ở đẳng cấp thế giới của người Việt. Đấy là do cách truyền thông của ta mà thôi. Đây không chỉ là một định kiến mà còn là một sự huyễn hoặc nguy hiểm.</a:t>
            </a:r>
          </a:p>
        </p:txBody>
      </p:sp>
    </p:spTree>
    <p:extLst>
      <p:ext uri="{BB962C8B-B14F-4D97-AF65-F5344CB8AC3E}">
        <p14:creationId xmlns:p14="http://schemas.microsoft.com/office/powerpoint/2010/main" val="922760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00" y="1066800"/>
            <a:ext cx="1066800" cy="990600"/>
          </a:xfrm>
          <a:prstGeom prst="rect">
            <a:avLst/>
          </a:prstGeom>
          <a:solidFill>
            <a:schemeClr val="bg1"/>
          </a:solidFill>
          <a:ln>
            <a:noFill/>
          </a:ln>
          <a:effectLst/>
          <a:scene3d>
            <a:camera prst="orthographicFront"/>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
          <p:cNvSpPr>
            <a:spLocks noGrp="1"/>
          </p:cNvSpPr>
          <p:nvPr>
            <p:ph sz="half" idx="1"/>
          </p:nvPr>
        </p:nvSpPr>
        <p:spPr>
          <a:xfrm>
            <a:off x="457200" y="1524000"/>
            <a:ext cx="8458200" cy="5181600"/>
          </a:xfrm>
        </p:spPr>
        <p:txBody>
          <a:bodyPr>
            <a:normAutofit/>
          </a:bodyPr>
          <a:lstStyle/>
          <a:p>
            <a:pPr>
              <a:spcBef>
                <a:spcPts val="1200"/>
              </a:spcBef>
            </a:pPr>
            <a:r>
              <a:rPr lang="en-US" sz="2200" dirty="0">
                <a:solidFill>
                  <a:schemeClr val="tx1"/>
                </a:solidFill>
              </a:rPr>
              <a:t>Find a model that describes significant dependencies between variables. </a:t>
            </a:r>
            <a:r>
              <a:rPr lang="en-US" sz="2000" dirty="0">
                <a:solidFill>
                  <a:schemeClr val="tx1"/>
                </a:solidFill>
              </a:rPr>
              <a:t>(</a:t>
            </a:r>
            <a:r>
              <a:rPr lang="en-US" sz="2000" dirty="0">
                <a:solidFill>
                  <a:schemeClr val="tx1"/>
                </a:solidFill>
                <a:latin typeface="Arial"/>
                <a:cs typeface="Arial"/>
              </a:rPr>
              <a:t>tìm kiếm mô hình mà nó mô tả những phụ thuộc có ý nghĩa giữa các biến</a:t>
            </a:r>
            <a:r>
              <a:rPr lang="en-US" sz="2000" dirty="0">
                <a:solidFill>
                  <a:schemeClr val="tx1"/>
                </a:solidFill>
              </a:rPr>
              <a:t>)</a:t>
            </a:r>
          </a:p>
          <a:p>
            <a:pPr lvl="1">
              <a:spcBef>
                <a:spcPts val="1200"/>
              </a:spcBef>
            </a:pPr>
            <a:r>
              <a:rPr lang="en-US" sz="2000" i="1" dirty="0">
                <a:solidFill>
                  <a:schemeClr val="tx1"/>
                </a:solidFill>
              </a:rPr>
              <a:t>Structural level:</a:t>
            </a:r>
            <a:r>
              <a:rPr lang="en-US" sz="2000" dirty="0">
                <a:solidFill>
                  <a:schemeClr val="tx1"/>
                </a:solidFill>
              </a:rPr>
              <a:t> which variables are locally dependent on each other.</a:t>
            </a:r>
          </a:p>
          <a:p>
            <a:pPr lvl="1">
              <a:spcBef>
                <a:spcPts val="1200"/>
              </a:spcBef>
            </a:pPr>
            <a:r>
              <a:rPr lang="en-US" sz="2000" i="1" dirty="0">
                <a:solidFill>
                  <a:schemeClr val="tx1"/>
                </a:solidFill>
              </a:rPr>
              <a:t>Quantitative level:</a:t>
            </a:r>
            <a:r>
              <a:rPr lang="en-US" sz="2000" dirty="0">
                <a:solidFill>
                  <a:schemeClr val="tx1"/>
                </a:solidFill>
              </a:rPr>
              <a:t> the strength of the dependencies in term of a number.</a:t>
            </a:r>
          </a:p>
          <a:p>
            <a:pPr lvl="1">
              <a:spcBef>
                <a:spcPts val="1200"/>
              </a:spcBef>
            </a:pPr>
            <a:endParaRPr lang="en-US" sz="2000" dirty="0">
              <a:solidFill>
                <a:schemeClr val="tx1"/>
              </a:solidFill>
            </a:endParaRPr>
          </a:p>
          <a:p>
            <a:pPr>
              <a:spcBef>
                <a:spcPts val="1200"/>
              </a:spcBef>
            </a:pPr>
            <a:endParaRPr lang="en-US" sz="2200" dirty="0">
              <a:solidFill>
                <a:schemeClr val="tx1"/>
              </a:solidFill>
            </a:endParaRPr>
          </a:p>
          <a:p>
            <a:pPr>
              <a:spcBef>
                <a:spcPts val="1200"/>
              </a:spcBef>
            </a:pPr>
            <a:endParaRPr lang="en-US" sz="2200" dirty="0">
              <a:solidFill>
                <a:schemeClr val="tx1"/>
              </a:solidFill>
            </a:endParaRPr>
          </a:p>
        </p:txBody>
      </p:sp>
      <p:sp>
        <p:nvSpPr>
          <p:cNvPr id="2" name="Rectangle 1"/>
          <p:cNvSpPr>
            <a:spLocks noGrp="1"/>
          </p:cNvSpPr>
          <p:nvPr>
            <p:ph type="title"/>
          </p:nvPr>
        </p:nvSpPr>
        <p:spPr>
          <a:xfrm>
            <a:off x="457199" y="457200"/>
            <a:ext cx="8458201" cy="762000"/>
          </a:xfrm>
        </p:spPr>
        <p:txBody>
          <a:bodyPr>
            <a:normAutofit/>
          </a:bodyPr>
          <a:lstStyle/>
          <a:p>
            <a:r>
              <a:rPr lang="en-US" sz="3000" dirty="0"/>
              <a:t>Descriptive mining: </a:t>
            </a:r>
            <a:r>
              <a:rPr lang="en-US" sz="2800" dirty="0">
                <a:solidFill>
                  <a:srgbClr val="0000FF"/>
                </a:solidFill>
              </a:rPr>
              <a:t>dependency modeling</a:t>
            </a:r>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18</a:t>
            </a:fld>
            <a:endParaRPr lang="en-US"/>
          </a:p>
        </p:txBody>
      </p:sp>
      <p:sp>
        <p:nvSpPr>
          <p:cNvPr id="8" name="Rectangle 2"/>
          <p:cNvSpPr txBox="1">
            <a:spLocks/>
          </p:cNvSpPr>
          <p:nvPr/>
        </p:nvSpPr>
        <p:spPr>
          <a:xfrm>
            <a:off x="457200" y="6400800"/>
            <a:ext cx="8202168" cy="457200"/>
          </a:xfrm>
          <a:prstGeom prst="rect">
            <a:avLst/>
          </a:prstGeom>
        </p:spPr>
        <p:txBody>
          <a:bodyPr vert="horz" lIns="91440" tIns="45720" rIns="91440" bIns="45720" rtlCol="0">
            <a:no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defTabSz="914400" rtl="0" eaLnBrk="1" latinLnBrk="0" hangingPunct="1">
              <a:spcBef>
                <a:spcPts val="600"/>
              </a:spcBef>
              <a:buClr>
                <a:schemeClr val="accent1">
                  <a:lumMod val="50000"/>
                </a:schemeClr>
              </a:buClr>
              <a:buSzPct val="100000"/>
              <a:buFont typeface="Wingdings 2" pitchFamily="18" charset="2"/>
              <a:buNone/>
              <a:defRPr sz="18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accent1"/>
              </a:buClr>
              <a:buSzPct val="100000"/>
              <a:buFont typeface="Wingdings 2" pitchFamily="18" charset="2"/>
              <a:buNone/>
              <a:defRPr sz="18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accent1">
                  <a:lumMod val="50000"/>
                </a:schemeClr>
              </a:buClr>
              <a:buSzPct val="100000"/>
              <a:buFont typeface="Wingdings 2" pitchFamily="18"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accent1"/>
              </a:buClr>
              <a:buSzPct val="100000"/>
              <a:buFont typeface="Wingdings 2" pitchFamily="18"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9pPr>
          </a:lstStyle>
          <a:p>
            <a:pPr algn="ctr">
              <a:lnSpc>
                <a:spcPct val="140000"/>
              </a:lnSpc>
            </a:pPr>
            <a:r>
              <a:rPr lang="en-US" dirty="0">
                <a:solidFill>
                  <a:schemeClr val="bg1">
                    <a:lumMod val="50000"/>
                  </a:schemeClr>
                </a:solidFill>
              </a:rPr>
              <a:t>© Data Science Laboratory, SOICT, HUST, 2017</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25299" y="3962400"/>
            <a:ext cx="3799207" cy="2895600"/>
          </a:xfrm>
          <a:prstGeom prst="rect">
            <a:avLst/>
          </a:prstGeom>
        </p:spPr>
      </p:pic>
      <p:pic>
        <p:nvPicPr>
          <p:cNvPr id="4" name="Picture 3"/>
          <p:cNvPicPr>
            <a:picLocks noChangeAspect="1"/>
          </p:cNvPicPr>
          <p:nvPr/>
        </p:nvPicPr>
        <p:blipFill>
          <a:blip r:embed="rId4"/>
          <a:stretch>
            <a:fillRect/>
          </a:stretch>
        </p:blipFill>
        <p:spPr>
          <a:xfrm>
            <a:off x="685800" y="4169228"/>
            <a:ext cx="4667328" cy="2688771"/>
          </a:xfrm>
          <a:prstGeom prst="rect">
            <a:avLst/>
          </a:prstGeom>
        </p:spPr>
      </p:pic>
    </p:spTree>
    <p:extLst>
      <p:ext uri="{BB962C8B-B14F-4D97-AF65-F5344CB8AC3E}">
        <p14:creationId xmlns:p14="http://schemas.microsoft.com/office/powerpoint/2010/main" val="51159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00" y="1066800"/>
            <a:ext cx="1066800" cy="990600"/>
          </a:xfrm>
          <a:prstGeom prst="rect">
            <a:avLst/>
          </a:prstGeom>
          <a:solidFill>
            <a:schemeClr val="bg1"/>
          </a:solidFill>
          <a:ln>
            <a:noFill/>
          </a:ln>
          <a:effectLst/>
          <a:scene3d>
            <a:camera prst="orthographicFront"/>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
          <p:cNvSpPr>
            <a:spLocks noGrp="1"/>
          </p:cNvSpPr>
          <p:nvPr>
            <p:ph sz="half" idx="1"/>
          </p:nvPr>
        </p:nvSpPr>
        <p:spPr>
          <a:xfrm>
            <a:off x="457200" y="1524000"/>
            <a:ext cx="8458200" cy="5334000"/>
          </a:xfrm>
        </p:spPr>
        <p:txBody>
          <a:bodyPr>
            <a:normAutofit/>
          </a:bodyPr>
          <a:lstStyle/>
          <a:p>
            <a:pPr>
              <a:spcBef>
                <a:spcPts val="1200"/>
              </a:spcBef>
            </a:pPr>
            <a:r>
              <a:rPr lang="en-US" sz="2200" b="1" dirty="0">
                <a:solidFill>
                  <a:srgbClr val="0000FF"/>
                </a:solidFill>
              </a:rPr>
              <a:t>Supervised</a:t>
            </a:r>
            <a:r>
              <a:rPr lang="en-US" sz="2200" dirty="0">
                <a:solidFill>
                  <a:srgbClr val="0000FF"/>
                </a:solidFill>
              </a:rPr>
              <a:t> </a:t>
            </a:r>
            <a:r>
              <a:rPr lang="en-US" sz="2200" dirty="0">
                <a:solidFill>
                  <a:schemeClr val="tx1"/>
                </a:solidFill>
              </a:rPr>
              <a:t>(</a:t>
            </a:r>
            <a:r>
              <a:rPr lang="en-US" sz="2200" dirty="0">
                <a:solidFill>
                  <a:schemeClr val="tx1"/>
                </a:solidFill>
                <a:latin typeface="Arial"/>
                <a:cs typeface="Arial"/>
              </a:rPr>
              <a:t>có giám sát, có nhãn</a:t>
            </a:r>
            <a:r>
              <a:rPr lang="en-US" sz="2200" dirty="0">
                <a:solidFill>
                  <a:schemeClr val="tx1"/>
                </a:solidFill>
              </a:rPr>
              <a:t>):</a:t>
            </a:r>
          </a:p>
          <a:p>
            <a:pPr lvl="1">
              <a:spcBef>
                <a:spcPts val="1200"/>
              </a:spcBef>
            </a:pPr>
            <a:r>
              <a:rPr lang="en-US" sz="2000" dirty="0">
                <a:solidFill>
                  <a:schemeClr val="tx1"/>
                </a:solidFill>
              </a:rPr>
              <a:t>Each obsevation in the training set will have an output (label)</a:t>
            </a:r>
          </a:p>
          <a:p>
            <a:pPr lvl="1">
              <a:spcBef>
                <a:spcPts val="1200"/>
              </a:spcBef>
            </a:pPr>
            <a:r>
              <a:rPr lang="en-US" sz="2000" dirty="0">
                <a:solidFill>
                  <a:schemeClr val="tx1"/>
                </a:solidFill>
              </a:rPr>
              <a:t>The aim is to predict what output for a new observation</a:t>
            </a:r>
          </a:p>
          <a:p>
            <a:pPr>
              <a:spcBef>
                <a:spcPts val="1200"/>
              </a:spcBef>
            </a:pPr>
            <a:endParaRPr lang="en-US" sz="3600" dirty="0"/>
          </a:p>
          <a:p>
            <a:pPr>
              <a:spcBef>
                <a:spcPts val="1200"/>
              </a:spcBef>
            </a:pPr>
            <a:endParaRPr lang="en-US" sz="2200" dirty="0"/>
          </a:p>
          <a:p>
            <a:pPr>
              <a:spcBef>
                <a:spcPts val="1200"/>
              </a:spcBef>
            </a:pPr>
            <a:r>
              <a:rPr lang="en-US" sz="2200" b="1" dirty="0">
                <a:solidFill>
                  <a:srgbClr val="0000FF"/>
                </a:solidFill>
              </a:rPr>
              <a:t>Unsupervised</a:t>
            </a:r>
            <a:r>
              <a:rPr lang="en-US" sz="2200" dirty="0">
                <a:solidFill>
                  <a:srgbClr val="0000FF"/>
                </a:solidFill>
              </a:rPr>
              <a:t> </a:t>
            </a:r>
            <a:r>
              <a:rPr lang="en-US" sz="2200" dirty="0">
                <a:solidFill>
                  <a:schemeClr val="tx1"/>
                </a:solidFill>
              </a:rPr>
              <a:t>(</a:t>
            </a:r>
            <a:r>
              <a:rPr lang="en-US" sz="2200" dirty="0">
                <a:solidFill>
                  <a:schemeClr val="tx1"/>
                </a:solidFill>
                <a:latin typeface="Arial"/>
                <a:cs typeface="Arial"/>
              </a:rPr>
              <a:t>không giám sát, không nhãn</a:t>
            </a:r>
            <a:r>
              <a:rPr lang="en-US" sz="2200" dirty="0">
                <a:solidFill>
                  <a:schemeClr val="tx1"/>
                </a:solidFill>
              </a:rPr>
              <a:t>): we could not observe any output of the training data. </a:t>
            </a:r>
          </a:p>
          <a:p>
            <a:pPr lvl="1">
              <a:spcBef>
                <a:spcPts val="1200"/>
              </a:spcBef>
            </a:pPr>
            <a:r>
              <a:rPr lang="en-US" sz="2000" dirty="0"/>
              <a:t>Ex: data = </a:t>
            </a:r>
            <a:r>
              <a:rPr lang="en-US" sz="2000" dirty="0">
                <a:solidFill>
                  <a:srgbClr val="FF6600"/>
                </a:solidFill>
              </a:rPr>
              <a:t>tweets</a:t>
            </a:r>
            <a:r>
              <a:rPr lang="en-US" sz="2000" dirty="0"/>
              <a:t> </a:t>
            </a:r>
            <a:r>
              <a:rPr lang="en-US" sz="2000" dirty="0">
                <a:solidFill>
                  <a:srgbClr val="0000FF"/>
                </a:solidFill>
                <a:sym typeface="Wingdings"/>
              </a:rPr>
              <a:t></a:t>
            </a:r>
            <a:r>
              <a:rPr lang="en-US" sz="2000" dirty="0">
                <a:sym typeface="Wingdings"/>
              </a:rPr>
              <a:t> </a:t>
            </a:r>
            <a:r>
              <a:rPr lang="en-US" sz="2000" dirty="0">
                <a:solidFill>
                  <a:srgbClr val="0000FF"/>
                </a:solidFill>
                <a:sym typeface="Wingdings"/>
              </a:rPr>
              <a:t>what is the current trend?</a:t>
            </a:r>
            <a:endParaRPr lang="en-US" sz="2200" dirty="0">
              <a:solidFill>
                <a:srgbClr val="0000FF"/>
              </a:solidFill>
            </a:endParaRPr>
          </a:p>
          <a:p>
            <a:pPr>
              <a:spcBef>
                <a:spcPts val="1200"/>
              </a:spcBef>
            </a:pPr>
            <a:r>
              <a:rPr lang="en-US" sz="2000" dirty="0">
                <a:solidFill>
                  <a:schemeClr val="tx1"/>
                </a:solidFill>
              </a:rPr>
              <a:t>Some tasks may have meta-data such as tags, likes, links, views, … Those meta-data can help further discovery of new knowledge.</a:t>
            </a:r>
          </a:p>
        </p:txBody>
      </p:sp>
      <p:sp>
        <p:nvSpPr>
          <p:cNvPr id="2" name="Rectangle 1"/>
          <p:cNvSpPr>
            <a:spLocks noGrp="1"/>
          </p:cNvSpPr>
          <p:nvPr>
            <p:ph type="title"/>
          </p:nvPr>
        </p:nvSpPr>
        <p:spPr>
          <a:xfrm>
            <a:off x="457199" y="457200"/>
            <a:ext cx="8458201" cy="762000"/>
          </a:xfrm>
        </p:spPr>
        <p:txBody>
          <a:bodyPr>
            <a:normAutofit/>
          </a:bodyPr>
          <a:lstStyle/>
          <a:p>
            <a:r>
              <a:rPr lang="en-US" sz="3000" dirty="0"/>
              <a:t>KDD: </a:t>
            </a:r>
            <a:r>
              <a:rPr lang="en-US" sz="3000" dirty="0">
                <a:solidFill>
                  <a:srgbClr val="0000FF"/>
                </a:solidFill>
              </a:rPr>
              <a:t>data type</a:t>
            </a:r>
            <a:endParaRPr lang="en-US" sz="3000" dirty="0"/>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19</a:t>
            </a:fld>
            <a:endParaRPr lang="en-US"/>
          </a:p>
        </p:txBody>
      </p:sp>
      <p:sp>
        <p:nvSpPr>
          <p:cNvPr id="3" name="TextBox 2"/>
          <p:cNvSpPr txBox="1"/>
          <p:nvPr/>
        </p:nvSpPr>
        <p:spPr>
          <a:xfrm>
            <a:off x="990600" y="3124200"/>
            <a:ext cx="4419600" cy="646331"/>
          </a:xfrm>
          <a:prstGeom prst="rect">
            <a:avLst/>
          </a:prstGeom>
          <a:solidFill>
            <a:schemeClr val="accent6">
              <a:lumMod val="60000"/>
              <a:lumOff val="40000"/>
            </a:schemeClr>
          </a:solidFill>
        </p:spPr>
        <p:txBody>
          <a:bodyPr wrap="square" rtlCol="0">
            <a:spAutoFit/>
          </a:bodyPr>
          <a:lstStyle/>
          <a:p>
            <a:r>
              <a:rPr lang="en-US" dirty="0">
                <a:latin typeface="Arial"/>
                <a:cs typeface="Arial"/>
              </a:rPr>
              <a:t>(x = “Những người đứng đầu Barcelona có vẻ hài lòng với điều này”, y = Positive)</a:t>
            </a: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4600" y="2895600"/>
            <a:ext cx="1600200" cy="1200150"/>
          </a:xfrm>
          <a:prstGeom prst="rect">
            <a:avLst/>
          </a:prstGeom>
        </p:spPr>
      </p:pic>
      <p:sp>
        <p:nvSpPr>
          <p:cNvPr id="6" name="TextBox 5"/>
          <p:cNvSpPr txBox="1"/>
          <p:nvPr/>
        </p:nvSpPr>
        <p:spPr>
          <a:xfrm>
            <a:off x="7924800" y="2996624"/>
            <a:ext cx="914400" cy="830997"/>
          </a:xfrm>
          <a:prstGeom prst="rect">
            <a:avLst/>
          </a:prstGeom>
          <a:noFill/>
        </p:spPr>
        <p:txBody>
          <a:bodyPr wrap="square" rtlCol="0">
            <a:spAutoFit/>
          </a:bodyPr>
          <a:lstStyle/>
          <a:p>
            <a:r>
              <a:rPr lang="en-US" sz="1600"/>
              <a:t>Bow, </a:t>
            </a:r>
          </a:p>
          <a:p>
            <a:r>
              <a:rPr lang="en-US" sz="1600"/>
              <a:t>Spoon, ramen</a:t>
            </a:r>
          </a:p>
        </p:txBody>
      </p:sp>
    </p:spTree>
    <p:extLst>
      <p:ext uri="{BB962C8B-B14F-4D97-AF65-F5344CB8AC3E}">
        <p14:creationId xmlns:p14="http://schemas.microsoft.com/office/powerpoint/2010/main" val="401303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57202" y="685800"/>
            <a:ext cx="8458201" cy="703385"/>
          </a:xfrm>
        </p:spPr>
        <p:txBody>
          <a:bodyPr>
            <a:normAutofit/>
          </a:bodyPr>
          <a:lstStyle/>
          <a:p>
            <a:r>
              <a:rPr lang="en-US" sz="2954" dirty="0"/>
              <a:t>Contents</a:t>
            </a:r>
          </a:p>
        </p:txBody>
      </p:sp>
      <p:sp>
        <p:nvSpPr>
          <p:cNvPr id="3" name="Rectangle 2"/>
          <p:cNvSpPr>
            <a:spLocks noGrp="1"/>
          </p:cNvSpPr>
          <p:nvPr>
            <p:ph sz="half" idx="1"/>
          </p:nvPr>
        </p:nvSpPr>
        <p:spPr>
          <a:xfrm>
            <a:off x="457200" y="1670541"/>
            <a:ext cx="8458200" cy="4923690"/>
          </a:xfrm>
        </p:spPr>
        <p:txBody>
          <a:bodyPr>
            <a:normAutofit/>
          </a:bodyPr>
          <a:lstStyle/>
          <a:p>
            <a:r>
              <a:rPr lang="en-US" sz="2000" dirty="0"/>
              <a:t>Introduction to Machine Learning &amp; Data Mining</a:t>
            </a:r>
          </a:p>
          <a:p>
            <a:pPr>
              <a:spcBef>
                <a:spcPts val="1108"/>
              </a:spcBef>
            </a:pPr>
            <a:r>
              <a:rPr lang="en-US" sz="2000" dirty="0"/>
              <a:t>Unsupervised learning</a:t>
            </a:r>
          </a:p>
          <a:p>
            <a:pPr>
              <a:spcBef>
                <a:spcPts val="1108"/>
              </a:spcBef>
            </a:pPr>
            <a:r>
              <a:rPr lang="en-US" sz="2000" dirty="0"/>
              <a:t>Supervised learning</a:t>
            </a:r>
          </a:p>
          <a:p>
            <a:pPr>
              <a:spcBef>
                <a:spcPts val="1108"/>
              </a:spcBef>
            </a:pPr>
            <a:r>
              <a:rPr lang="en-US" sz="2000" dirty="0"/>
              <a:t>Probabilistic modeling</a:t>
            </a:r>
          </a:p>
          <a:p>
            <a:pPr>
              <a:spcBef>
                <a:spcPts val="1108"/>
              </a:spcBef>
            </a:pPr>
            <a:r>
              <a:rPr lang="en-US" sz="2000" b="1" dirty="0">
                <a:solidFill>
                  <a:srgbClr val="0432FF"/>
                </a:solidFill>
              </a:rPr>
              <a:t>Data mining</a:t>
            </a:r>
          </a:p>
          <a:p>
            <a:pPr>
              <a:spcBef>
                <a:spcPts val="1108"/>
              </a:spcBef>
            </a:pPr>
            <a:r>
              <a:rPr lang="en-US" sz="2000" dirty="0"/>
              <a:t>Practical advice</a:t>
            </a:r>
          </a:p>
        </p:txBody>
      </p:sp>
      <p:sp>
        <p:nvSpPr>
          <p:cNvPr id="5" name="Rectangle 4"/>
          <p:cNvSpPr/>
          <p:nvPr/>
        </p:nvSpPr>
        <p:spPr>
          <a:xfrm>
            <a:off x="8001000" y="1066800"/>
            <a:ext cx="1066800" cy="9144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a:p>
        </p:txBody>
      </p:sp>
      <p:cxnSp>
        <p:nvCxnSpPr>
          <p:cNvPr id="7" name="Straight Connector 6"/>
          <p:cNvCxnSpPr/>
          <p:nvPr/>
        </p:nvCxnSpPr>
        <p:spPr>
          <a:xfrm>
            <a:off x="568680" y="1389185"/>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2</a:t>
            </a:fld>
            <a:endParaRPr lang="en-US"/>
          </a:p>
        </p:txBody>
      </p:sp>
    </p:spTree>
    <p:extLst>
      <p:ext uri="{BB962C8B-B14F-4D97-AF65-F5344CB8AC3E}">
        <p14:creationId xmlns:p14="http://schemas.microsoft.com/office/powerpoint/2010/main" val="103346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57199" y="457200"/>
            <a:ext cx="8458201" cy="762000"/>
          </a:xfrm>
        </p:spPr>
        <p:txBody>
          <a:bodyPr>
            <a:normAutofit/>
          </a:bodyPr>
          <a:lstStyle/>
          <a:p>
            <a:r>
              <a:rPr lang="en-US" sz="3000" dirty="0"/>
              <a:t>KDD: </a:t>
            </a:r>
            <a:r>
              <a:rPr lang="en-US" sz="3000" dirty="0">
                <a:solidFill>
                  <a:srgbClr val="0000FF"/>
                </a:solidFill>
              </a:rPr>
              <a:t>data type</a:t>
            </a:r>
            <a:endParaRPr lang="en-US" sz="3000" dirty="0"/>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8E61BB5B-21D7-0F40-BB5B-E81B792249A7}"/>
              </a:ext>
            </a:extLst>
          </p:cNvPr>
          <p:cNvSpPr>
            <a:spLocks noGrp="1"/>
          </p:cNvSpPr>
          <p:nvPr>
            <p:ph type="sldNum" sz="quarter" idx="12"/>
          </p:nvPr>
        </p:nvSpPr>
        <p:spPr/>
        <p:txBody>
          <a:bodyPr/>
          <a:lstStyle/>
          <a:p>
            <a:fld id="{62D56ECA-4C16-4208-B374-27591EF545A3}" type="slidenum">
              <a:rPr lang="en-US" smtClean="0"/>
              <a:pPr/>
              <a:t>20</a:t>
            </a:fld>
            <a:endParaRPr lang="en-US"/>
          </a:p>
        </p:txBody>
      </p:sp>
      <p:sp>
        <p:nvSpPr>
          <p:cNvPr id="10" name="Content Placeholder 6">
            <a:extLst>
              <a:ext uri="{FF2B5EF4-FFF2-40B4-BE49-F238E27FC236}">
                <a16:creationId xmlns:a16="http://schemas.microsoft.com/office/drawing/2014/main" id="{2720903D-2A8C-8149-A7BF-DFB7EB8CABDC}"/>
              </a:ext>
            </a:extLst>
          </p:cNvPr>
          <p:cNvSpPr txBox="1">
            <a:spLocks/>
          </p:cNvSpPr>
          <p:nvPr/>
        </p:nvSpPr>
        <p:spPr>
          <a:xfrm>
            <a:off x="5105400" y="1493837"/>
            <a:ext cx="3581400" cy="2316163"/>
          </a:xfrm>
          <a:prstGeom prst="rect">
            <a:avLst/>
          </a:prstGeom>
        </p:spPr>
        <p:txBody>
          <a:bodyPr/>
          <a:lst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marL="228600" lvl="2" indent="0">
              <a:spcBef>
                <a:spcPts val="1800"/>
              </a:spcBef>
              <a:buFont typeface="Wingdings 2" pitchFamily="18" charset="2"/>
              <a:buNone/>
            </a:pPr>
            <a:r>
              <a:rPr lang="en-US" dirty="0"/>
              <a:t>Un-structured </a:t>
            </a:r>
          </a:p>
          <a:p>
            <a:endParaRPr lang="en-US" dirty="0"/>
          </a:p>
        </p:txBody>
      </p:sp>
      <p:grpSp>
        <p:nvGrpSpPr>
          <p:cNvPr id="13" name="Group 12">
            <a:extLst>
              <a:ext uri="{FF2B5EF4-FFF2-40B4-BE49-F238E27FC236}">
                <a16:creationId xmlns:a16="http://schemas.microsoft.com/office/drawing/2014/main" id="{2FAA3209-7DFB-D241-898E-AFD9C84E6ABC}"/>
              </a:ext>
            </a:extLst>
          </p:cNvPr>
          <p:cNvGrpSpPr/>
          <p:nvPr/>
        </p:nvGrpSpPr>
        <p:grpSpPr>
          <a:xfrm>
            <a:off x="228600" y="4177840"/>
            <a:ext cx="8763000" cy="1994360"/>
            <a:chOff x="228600" y="4177840"/>
            <a:chExt cx="8763000" cy="1994360"/>
          </a:xfrm>
        </p:grpSpPr>
        <p:pic>
          <p:nvPicPr>
            <p:cNvPr id="14" name="Picture 17" descr="http://services.dnadirect.com/img/content/common/cellsToDNA.gif">
              <a:extLst>
                <a:ext uri="{FF2B5EF4-FFF2-40B4-BE49-F238E27FC236}">
                  <a16:creationId xmlns:a16="http://schemas.microsoft.com/office/drawing/2014/main" id="{13471476-34CC-484E-890A-D3517F25D3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7409" y="4523355"/>
              <a:ext cx="1311459" cy="8214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1">
              <a:extLst>
                <a:ext uri="{FF2B5EF4-FFF2-40B4-BE49-F238E27FC236}">
                  <a16:creationId xmlns:a16="http://schemas.microsoft.com/office/drawing/2014/main" id="{A554F4AA-8ADE-8E49-A5FC-4F02EA6D17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7249" y="5407816"/>
              <a:ext cx="1769551" cy="592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3" descr="C:\Users\hoa\Pictures\Screenshots\Screenshot (25).png">
              <a:extLst>
                <a:ext uri="{FF2B5EF4-FFF2-40B4-BE49-F238E27FC236}">
                  <a16:creationId xmlns:a16="http://schemas.microsoft.com/office/drawing/2014/main" id="{7796C573-8880-904B-8892-C811F0EB75E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463" b="8183"/>
            <a:stretch/>
          </p:blipFill>
          <p:spPr bwMode="auto">
            <a:xfrm>
              <a:off x="981032" y="4504707"/>
              <a:ext cx="1704375" cy="11049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http://theyneednews.com/wp-content/uploads/2012/12/The-Rock-SNITCH-twitt.jpg">
              <a:extLst>
                <a:ext uri="{FF2B5EF4-FFF2-40B4-BE49-F238E27FC236}">
                  <a16:creationId xmlns:a16="http://schemas.microsoft.com/office/drawing/2014/main" id="{59287F00-5258-E24D-8468-5F6D54579E4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32646" y="4500303"/>
              <a:ext cx="1308221" cy="5283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a:extLst>
                <a:ext uri="{FF2B5EF4-FFF2-40B4-BE49-F238E27FC236}">
                  <a16:creationId xmlns:a16="http://schemas.microsoft.com/office/drawing/2014/main" id="{D1AD3B54-7DFC-384E-BA64-B8FFCBED5B2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2930" y="5053081"/>
              <a:ext cx="1400570" cy="997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2">
              <a:extLst>
                <a:ext uri="{FF2B5EF4-FFF2-40B4-BE49-F238E27FC236}">
                  <a16:creationId xmlns:a16="http://schemas.microsoft.com/office/drawing/2014/main" id="{99570A81-A4D6-3F48-956A-030AD15248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05531" y="4990027"/>
              <a:ext cx="1247648" cy="1182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19">
              <a:extLst>
                <a:ext uri="{FF2B5EF4-FFF2-40B4-BE49-F238E27FC236}">
                  <a16:creationId xmlns:a16="http://schemas.microsoft.com/office/drawing/2014/main" id="{B577FA43-17EF-174E-9A37-AAF84BA56BA1}"/>
                </a:ext>
              </a:extLst>
            </p:cNvPr>
            <p:cNvSpPr/>
            <p:nvPr/>
          </p:nvSpPr>
          <p:spPr>
            <a:xfrm>
              <a:off x="228600" y="4177841"/>
              <a:ext cx="3823483" cy="307777"/>
            </a:xfrm>
            <a:prstGeom prst="rect">
              <a:avLst/>
            </a:prstGeom>
          </p:spPr>
          <p:txBody>
            <a:bodyPr wrap="none">
              <a:spAutoFit/>
            </a:bodyPr>
            <a:lstStyle/>
            <a:p>
              <a:pPr marL="228600" lvl="2" indent="0">
                <a:spcBef>
                  <a:spcPts val="1800"/>
                </a:spcBef>
                <a:buNone/>
              </a:pPr>
              <a:r>
                <a:rPr lang="en-US" sz="1400" dirty="0"/>
                <a:t>texts in websites, emails, articles, tweets</a:t>
              </a:r>
            </a:p>
          </p:txBody>
        </p:sp>
        <p:sp>
          <p:nvSpPr>
            <p:cNvPr id="21" name="Rectangle 20">
              <a:extLst>
                <a:ext uri="{FF2B5EF4-FFF2-40B4-BE49-F238E27FC236}">
                  <a16:creationId xmlns:a16="http://schemas.microsoft.com/office/drawing/2014/main" id="{0E5A523B-67CF-5C41-B734-13411414F364}"/>
                </a:ext>
              </a:extLst>
            </p:cNvPr>
            <p:cNvSpPr/>
            <p:nvPr/>
          </p:nvSpPr>
          <p:spPr>
            <a:xfrm>
              <a:off x="3801497" y="4177840"/>
              <a:ext cx="2980303" cy="307777"/>
            </a:xfrm>
            <a:prstGeom prst="rect">
              <a:avLst/>
            </a:prstGeom>
          </p:spPr>
          <p:txBody>
            <a:bodyPr wrap="none">
              <a:spAutoFit/>
            </a:bodyPr>
            <a:lstStyle/>
            <a:p>
              <a:pPr marL="228600" lvl="2" indent="0">
                <a:spcBef>
                  <a:spcPts val="1800"/>
                </a:spcBef>
                <a:buNone/>
              </a:pPr>
              <a:r>
                <a:rPr lang="en-US" sz="1400" dirty="0"/>
                <a:t>2D/3D images, videos + meta</a:t>
              </a:r>
            </a:p>
          </p:txBody>
        </p:sp>
        <p:sp>
          <p:nvSpPr>
            <p:cNvPr id="22" name="Rectangle 21">
              <a:extLst>
                <a:ext uri="{FF2B5EF4-FFF2-40B4-BE49-F238E27FC236}">
                  <a16:creationId xmlns:a16="http://schemas.microsoft.com/office/drawing/2014/main" id="{DAA3A35F-B3D2-6D4D-9E12-016D6BF02E34}"/>
                </a:ext>
              </a:extLst>
            </p:cNvPr>
            <p:cNvSpPr/>
            <p:nvPr/>
          </p:nvSpPr>
          <p:spPr>
            <a:xfrm>
              <a:off x="6538684" y="4188023"/>
              <a:ext cx="2452916" cy="307777"/>
            </a:xfrm>
            <a:prstGeom prst="rect">
              <a:avLst/>
            </a:prstGeom>
          </p:spPr>
          <p:txBody>
            <a:bodyPr wrap="none">
              <a:spAutoFit/>
            </a:bodyPr>
            <a:lstStyle/>
            <a:p>
              <a:pPr marL="228600" lvl="2" indent="0" algn="ctr">
                <a:spcBef>
                  <a:spcPts val="1800"/>
                </a:spcBef>
                <a:buNone/>
              </a:pPr>
              <a:r>
                <a:rPr lang="en-US" sz="1400" dirty="0"/>
                <a:t>spectrograms, DNAs, …</a:t>
              </a:r>
            </a:p>
          </p:txBody>
        </p:sp>
        <p:grpSp>
          <p:nvGrpSpPr>
            <p:cNvPr id="23" name="Group 22">
              <a:extLst>
                <a:ext uri="{FF2B5EF4-FFF2-40B4-BE49-F238E27FC236}">
                  <a16:creationId xmlns:a16="http://schemas.microsoft.com/office/drawing/2014/main" id="{4571E0D4-8E4F-074C-8389-5360B8FE8544}"/>
                </a:ext>
              </a:extLst>
            </p:cNvPr>
            <p:cNvGrpSpPr/>
            <p:nvPr/>
          </p:nvGrpSpPr>
          <p:grpSpPr>
            <a:xfrm>
              <a:off x="4108988" y="4464889"/>
              <a:ext cx="1992541" cy="1613149"/>
              <a:chOff x="4080285" y="4267200"/>
              <a:chExt cx="2410974" cy="1951910"/>
            </a:xfrm>
          </p:grpSpPr>
          <p:pic>
            <p:nvPicPr>
              <p:cNvPr id="26" name="Picture 5" descr="File:MSC high magnification.jpg">
                <a:extLst>
                  <a:ext uri="{FF2B5EF4-FFF2-40B4-BE49-F238E27FC236}">
                    <a16:creationId xmlns:a16="http://schemas.microsoft.com/office/drawing/2014/main" id="{D9654AFB-B8FA-9B4B-B58B-7A9F332EEFC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44039" y="4267200"/>
                <a:ext cx="847220" cy="112774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raw.githubusercontent.com/hoamle/neural-style-example/master/content-imgs/camb.jpg">
                <a:extLst>
                  <a:ext uri="{FF2B5EF4-FFF2-40B4-BE49-F238E27FC236}">
                    <a16:creationId xmlns:a16="http://schemas.microsoft.com/office/drawing/2014/main" id="{00B6341F-EA6E-F04F-8195-3054A3484AE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80285" y="4981863"/>
                <a:ext cx="1061595" cy="64008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Image result for computer vision">
                <a:extLst>
                  <a:ext uri="{FF2B5EF4-FFF2-40B4-BE49-F238E27FC236}">
                    <a16:creationId xmlns:a16="http://schemas.microsoft.com/office/drawing/2014/main" id="{8AD56516-F38A-FD49-A551-7E82F23284C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70048" y="5259877"/>
                <a:ext cx="990599" cy="959233"/>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6">
              <a:extLst>
                <a:ext uri="{FF2B5EF4-FFF2-40B4-BE49-F238E27FC236}">
                  <a16:creationId xmlns:a16="http://schemas.microsoft.com/office/drawing/2014/main" id="{532BAAD1-ABB5-9E4A-B007-7F1EA643A52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5520929" y="5167481"/>
              <a:ext cx="794327"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6" descr="C:\Users\hoa\OneDrive\KDE\training\ds-intro\assets\leodavinci-small.jpg">
              <a:extLst>
                <a:ext uri="{FF2B5EF4-FFF2-40B4-BE49-F238E27FC236}">
                  <a16:creationId xmlns:a16="http://schemas.microsoft.com/office/drawing/2014/main" id="{959254B7-14DA-8849-8EAB-BFB9CE60E4E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72000" y="4478692"/>
              <a:ext cx="687003" cy="931508"/>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8">
            <a:extLst>
              <a:ext uri="{FF2B5EF4-FFF2-40B4-BE49-F238E27FC236}">
                <a16:creationId xmlns:a16="http://schemas.microsoft.com/office/drawing/2014/main" id="{26FB2440-F347-5447-8EB5-90EAC740DA6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76404" y="2087563"/>
            <a:ext cx="3498076" cy="1584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9">
            <a:extLst>
              <a:ext uri="{FF2B5EF4-FFF2-40B4-BE49-F238E27FC236}">
                <a16:creationId xmlns:a16="http://schemas.microsoft.com/office/drawing/2014/main" id="{6FB3795E-56B3-554D-B411-DA8FDF61E4D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8680" y="2087562"/>
            <a:ext cx="4104642" cy="1509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Content Placeholder 15">
            <a:extLst>
              <a:ext uri="{FF2B5EF4-FFF2-40B4-BE49-F238E27FC236}">
                <a16:creationId xmlns:a16="http://schemas.microsoft.com/office/drawing/2014/main" id="{C705889F-FF06-3648-A011-0D356A955226}"/>
              </a:ext>
            </a:extLst>
          </p:cNvPr>
          <p:cNvSpPr>
            <a:spLocks noGrp="1"/>
          </p:cNvSpPr>
          <p:nvPr>
            <p:ph sz="half" idx="1"/>
          </p:nvPr>
        </p:nvSpPr>
        <p:spPr>
          <a:xfrm>
            <a:off x="457200" y="1587040"/>
            <a:ext cx="3973906" cy="2024523"/>
          </a:xfrm>
        </p:spPr>
        <p:txBody>
          <a:bodyPr/>
          <a:lstStyle/>
          <a:p>
            <a:pPr marL="228600" lvl="1" indent="0">
              <a:buNone/>
            </a:pPr>
            <a:r>
              <a:rPr lang="en-US" dirty="0"/>
              <a:t>Structured – </a:t>
            </a:r>
            <a:r>
              <a:rPr lang="en-US" sz="1600" dirty="0"/>
              <a:t>relational (table-like)</a:t>
            </a:r>
            <a:endParaRPr lang="en-US" dirty="0"/>
          </a:p>
          <a:p>
            <a:pPr marL="0" indent="0">
              <a:buNone/>
            </a:pPr>
            <a:endParaRPr lang="en-US" dirty="0"/>
          </a:p>
        </p:txBody>
      </p:sp>
    </p:spTree>
    <p:extLst>
      <p:ext uri="{BB962C8B-B14F-4D97-AF65-F5344CB8AC3E}">
        <p14:creationId xmlns:p14="http://schemas.microsoft.com/office/powerpoint/2010/main" val="3830382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00" y="1066800"/>
            <a:ext cx="1066800" cy="990600"/>
          </a:xfrm>
          <a:prstGeom prst="rect">
            <a:avLst/>
          </a:prstGeom>
          <a:solidFill>
            <a:schemeClr val="bg1"/>
          </a:solidFill>
          <a:ln>
            <a:noFill/>
          </a:ln>
          <a:effectLst/>
          <a:scene3d>
            <a:camera prst="orthographicFront"/>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a:spLocks noGrp="1"/>
          </p:cNvSpPr>
          <p:nvPr>
            <p:ph type="title"/>
          </p:nvPr>
        </p:nvSpPr>
        <p:spPr>
          <a:xfrm>
            <a:off x="457199" y="457200"/>
            <a:ext cx="8458201" cy="762000"/>
          </a:xfrm>
        </p:spPr>
        <p:txBody>
          <a:bodyPr>
            <a:normAutofit/>
          </a:bodyPr>
          <a:lstStyle/>
          <a:p>
            <a:r>
              <a:rPr lang="en-US" sz="3000" dirty="0"/>
              <a:t>KDD: </a:t>
            </a:r>
            <a:r>
              <a:rPr lang="en-US" sz="3000" dirty="0">
                <a:solidFill>
                  <a:srgbClr val="0000FF"/>
                </a:solidFill>
              </a:rPr>
              <a:t>methodology</a:t>
            </a:r>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21</a:t>
            </a:fld>
            <a:endParaRPr lang="en-US"/>
          </a:p>
        </p:txBody>
      </p:sp>
      <p:pic>
        <p:nvPicPr>
          <p:cNvPr id="3" name="Picture 2"/>
          <p:cNvPicPr>
            <a:picLocks noChangeAspect="1"/>
          </p:cNvPicPr>
          <p:nvPr/>
        </p:nvPicPr>
        <p:blipFill>
          <a:blip r:embed="rId3"/>
          <a:stretch>
            <a:fillRect/>
          </a:stretch>
        </p:blipFill>
        <p:spPr>
          <a:xfrm>
            <a:off x="304800" y="2057400"/>
            <a:ext cx="8712200" cy="3235960"/>
          </a:xfrm>
          <a:prstGeom prst="rect">
            <a:avLst/>
          </a:prstGeom>
        </p:spPr>
      </p:pic>
      <p:sp>
        <p:nvSpPr>
          <p:cNvPr id="10" name="TextBox 9"/>
          <p:cNvSpPr txBox="1"/>
          <p:nvPr/>
        </p:nvSpPr>
        <p:spPr>
          <a:xfrm>
            <a:off x="228600" y="6019800"/>
            <a:ext cx="5486400" cy="369332"/>
          </a:xfrm>
          <a:prstGeom prst="rect">
            <a:avLst/>
          </a:prstGeom>
          <a:noFill/>
        </p:spPr>
        <p:txBody>
          <a:bodyPr wrap="square" rtlCol="0">
            <a:spAutoFit/>
          </a:bodyPr>
          <a:lstStyle/>
          <a:p>
            <a:r>
              <a:rPr lang="en-US"/>
              <a:t>(Fayyad, Piatetsky-Shapiro, &amp; Smyth, 1996)</a:t>
            </a:r>
          </a:p>
        </p:txBody>
      </p:sp>
      <p:sp>
        <p:nvSpPr>
          <p:cNvPr id="4" name="Rounded Rectangular Callout 3"/>
          <p:cNvSpPr/>
          <p:nvPr/>
        </p:nvSpPr>
        <p:spPr>
          <a:xfrm>
            <a:off x="762000" y="1371600"/>
            <a:ext cx="2514600" cy="1371600"/>
          </a:xfrm>
          <a:prstGeom prst="wedgeRoundRectCallout">
            <a:avLst>
              <a:gd name="adj1" fmla="val 16378"/>
              <a:gd name="adj2" fmla="val 6981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solidFill>
                  <a:schemeClr val="tx1"/>
                </a:solidFill>
              </a:rPr>
              <a:t>Maybe 70-90% of effort and cost in KDD</a:t>
            </a:r>
          </a:p>
          <a:p>
            <a:pPr algn="ctr"/>
            <a:r>
              <a:rPr lang="en-US" sz="1600">
                <a:solidFill>
                  <a:schemeClr val="tx1"/>
                </a:solidFill>
              </a:rPr>
              <a:t>(</a:t>
            </a:r>
            <a:r>
              <a:rPr lang="en-US" sz="1600">
                <a:solidFill>
                  <a:schemeClr val="tx1"/>
                </a:solidFill>
                <a:latin typeface="Arial"/>
                <a:cs typeface="Arial"/>
              </a:rPr>
              <a:t>có thể chiếm 70-90% lượng công sức và tiền của bỏ ra</a:t>
            </a:r>
            <a:r>
              <a:rPr lang="en-US" sz="1600">
                <a:solidFill>
                  <a:schemeClr val="tx1"/>
                </a:solidFill>
              </a:rPr>
              <a:t>)</a:t>
            </a:r>
          </a:p>
        </p:txBody>
      </p:sp>
      <p:sp>
        <p:nvSpPr>
          <p:cNvPr id="12" name="Rounded Rectangular Callout 11"/>
          <p:cNvSpPr/>
          <p:nvPr/>
        </p:nvSpPr>
        <p:spPr>
          <a:xfrm>
            <a:off x="6096000" y="5257800"/>
            <a:ext cx="3048000" cy="1371600"/>
          </a:xfrm>
          <a:prstGeom prst="wedgeRoundRectCallout">
            <a:avLst>
              <a:gd name="adj1" fmla="val -38489"/>
              <a:gd name="adj2" fmla="val -153157"/>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solidFill>
                  <a:schemeClr val="tx1"/>
                </a:solidFill>
              </a:rPr>
              <a:t>Use methods to produce useful knowledge from the data</a:t>
            </a:r>
          </a:p>
          <a:p>
            <a:pPr algn="ctr"/>
            <a:r>
              <a:rPr lang="en-US" sz="1600">
                <a:solidFill>
                  <a:schemeClr val="tx1"/>
                </a:solidFill>
              </a:rPr>
              <a:t>(</a:t>
            </a:r>
            <a:r>
              <a:rPr lang="en-US" sz="1600">
                <a:solidFill>
                  <a:schemeClr val="tx1"/>
                </a:solidFill>
                <a:latin typeface="Arial"/>
                <a:cs typeface="Arial"/>
              </a:rPr>
              <a:t>Sử dụng các phương pháp để tạo ra các tri thức hữu ích</a:t>
            </a:r>
            <a:r>
              <a:rPr lang="en-US" sz="1600">
                <a:solidFill>
                  <a:schemeClr val="tx1"/>
                </a:solidFill>
              </a:rPr>
              <a:t>)</a:t>
            </a:r>
          </a:p>
        </p:txBody>
      </p:sp>
    </p:spTree>
    <p:extLst>
      <p:ext uri="{BB962C8B-B14F-4D97-AF65-F5344CB8AC3E}">
        <p14:creationId xmlns:p14="http://schemas.microsoft.com/office/powerpoint/2010/main" val="401303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00" y="1066800"/>
            <a:ext cx="1066800" cy="990600"/>
          </a:xfrm>
          <a:prstGeom prst="rect">
            <a:avLst/>
          </a:prstGeom>
          <a:solidFill>
            <a:schemeClr val="bg1"/>
          </a:solidFill>
          <a:ln>
            <a:noFill/>
          </a:ln>
          <a:effectLst/>
          <a:scene3d>
            <a:camera prst="orthographicFront"/>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
          <p:cNvSpPr>
            <a:spLocks noGrp="1"/>
          </p:cNvSpPr>
          <p:nvPr>
            <p:ph sz="half" idx="1"/>
          </p:nvPr>
        </p:nvSpPr>
        <p:spPr>
          <a:xfrm>
            <a:off x="457200" y="1524000"/>
            <a:ext cx="8458200" cy="5181600"/>
          </a:xfrm>
        </p:spPr>
        <p:txBody>
          <a:bodyPr>
            <a:normAutofit/>
          </a:bodyPr>
          <a:lstStyle/>
          <a:p>
            <a:pPr>
              <a:spcBef>
                <a:spcPts val="1200"/>
              </a:spcBef>
            </a:pPr>
            <a:r>
              <a:rPr lang="en-US" sz="2200" dirty="0">
                <a:solidFill>
                  <a:schemeClr val="tx1"/>
                </a:solidFill>
              </a:rPr>
              <a:t>Application</a:t>
            </a:r>
          </a:p>
          <a:p>
            <a:pPr lvl="1">
              <a:spcBef>
                <a:spcPts val="1200"/>
              </a:spcBef>
            </a:pPr>
            <a:endParaRPr lang="en-US" sz="2000" dirty="0"/>
          </a:p>
          <a:p>
            <a:pPr lvl="1">
              <a:spcBef>
                <a:spcPts val="1200"/>
              </a:spcBef>
            </a:pPr>
            <a:endParaRPr lang="en-US" sz="2000" dirty="0"/>
          </a:p>
          <a:p>
            <a:pPr>
              <a:spcBef>
                <a:spcPts val="1200"/>
              </a:spcBef>
            </a:pPr>
            <a:endParaRPr lang="en-US" sz="2200" dirty="0"/>
          </a:p>
          <a:p>
            <a:pPr>
              <a:spcBef>
                <a:spcPts val="1200"/>
              </a:spcBef>
            </a:pPr>
            <a:endParaRPr lang="en-US" sz="2200" dirty="0"/>
          </a:p>
        </p:txBody>
      </p:sp>
      <p:sp>
        <p:nvSpPr>
          <p:cNvPr id="2" name="Rectangle 1"/>
          <p:cNvSpPr>
            <a:spLocks noGrp="1"/>
          </p:cNvSpPr>
          <p:nvPr>
            <p:ph type="title"/>
          </p:nvPr>
        </p:nvSpPr>
        <p:spPr>
          <a:xfrm>
            <a:off x="457199" y="457200"/>
            <a:ext cx="8458201" cy="762000"/>
          </a:xfrm>
        </p:spPr>
        <p:txBody>
          <a:bodyPr>
            <a:normAutofit/>
          </a:bodyPr>
          <a:lstStyle/>
          <a:p>
            <a:r>
              <a:rPr lang="en-US" sz="3000" dirty="0"/>
              <a:t>KDD: </a:t>
            </a:r>
            <a:r>
              <a:rPr lang="en-US" sz="3000" dirty="0">
                <a:solidFill>
                  <a:srgbClr val="0000FF"/>
                </a:solidFill>
              </a:rPr>
              <a:t>methodology</a:t>
            </a:r>
            <a:endParaRPr lang="en-US" sz="3000" dirty="0"/>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22</a:t>
            </a:fld>
            <a:endParaRPr lang="en-US"/>
          </a:p>
        </p:txBody>
      </p:sp>
      <p:pic>
        <p:nvPicPr>
          <p:cNvPr id="3" name="Picture 2"/>
          <p:cNvPicPr>
            <a:picLocks noChangeAspect="1"/>
          </p:cNvPicPr>
          <p:nvPr/>
        </p:nvPicPr>
        <p:blipFill>
          <a:blip r:embed="rId3"/>
          <a:stretch>
            <a:fillRect/>
          </a:stretch>
        </p:blipFill>
        <p:spPr>
          <a:xfrm>
            <a:off x="533400" y="1447800"/>
            <a:ext cx="8331200" cy="4775200"/>
          </a:xfrm>
          <a:prstGeom prst="rect">
            <a:avLst/>
          </a:prstGeom>
        </p:spPr>
      </p:pic>
      <p:sp>
        <p:nvSpPr>
          <p:cNvPr id="10" name="TextBox 9"/>
          <p:cNvSpPr txBox="1"/>
          <p:nvPr/>
        </p:nvSpPr>
        <p:spPr>
          <a:xfrm>
            <a:off x="3429000" y="6172200"/>
            <a:ext cx="5486400" cy="369332"/>
          </a:xfrm>
          <a:prstGeom prst="rect">
            <a:avLst/>
          </a:prstGeom>
          <a:noFill/>
        </p:spPr>
        <p:txBody>
          <a:bodyPr wrap="square" rtlCol="0">
            <a:spAutoFit/>
          </a:bodyPr>
          <a:lstStyle/>
          <a:p>
            <a:pPr algn="r"/>
            <a:r>
              <a:rPr lang="en-US"/>
              <a:t>(Ho Tu Bao, 2013)</a:t>
            </a:r>
          </a:p>
        </p:txBody>
      </p:sp>
    </p:spTree>
    <p:extLst>
      <p:ext uri="{BB962C8B-B14F-4D97-AF65-F5344CB8AC3E}">
        <p14:creationId xmlns:p14="http://schemas.microsoft.com/office/powerpoint/2010/main" val="4013032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00" y="1066800"/>
            <a:ext cx="1066800" cy="990600"/>
          </a:xfrm>
          <a:prstGeom prst="rect">
            <a:avLst/>
          </a:prstGeom>
          <a:solidFill>
            <a:schemeClr val="bg1"/>
          </a:solidFill>
          <a:ln>
            <a:noFill/>
          </a:ln>
          <a:effectLst/>
          <a:scene3d>
            <a:camera prst="orthographicFront"/>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
          <p:cNvSpPr>
            <a:spLocks noGrp="1"/>
          </p:cNvSpPr>
          <p:nvPr>
            <p:ph sz="half" idx="1"/>
          </p:nvPr>
        </p:nvSpPr>
        <p:spPr>
          <a:xfrm>
            <a:off x="457200" y="1524000"/>
            <a:ext cx="8458200" cy="5181600"/>
          </a:xfrm>
        </p:spPr>
        <p:txBody>
          <a:bodyPr>
            <a:normAutofit/>
          </a:bodyPr>
          <a:lstStyle/>
          <a:p>
            <a:pPr>
              <a:spcBef>
                <a:spcPts val="1200"/>
              </a:spcBef>
            </a:pPr>
            <a:r>
              <a:rPr lang="en-US" sz="2200" dirty="0">
                <a:solidFill>
                  <a:schemeClr val="tx1"/>
                </a:solidFill>
              </a:rPr>
              <a:t>Application</a:t>
            </a:r>
          </a:p>
          <a:p>
            <a:pPr lvl="1">
              <a:spcBef>
                <a:spcPts val="1200"/>
              </a:spcBef>
            </a:pPr>
            <a:endParaRPr lang="en-US" sz="2000" dirty="0"/>
          </a:p>
          <a:p>
            <a:pPr lvl="1">
              <a:spcBef>
                <a:spcPts val="1200"/>
              </a:spcBef>
            </a:pPr>
            <a:endParaRPr lang="en-US" sz="2000" dirty="0"/>
          </a:p>
          <a:p>
            <a:pPr>
              <a:spcBef>
                <a:spcPts val="1200"/>
              </a:spcBef>
            </a:pPr>
            <a:endParaRPr lang="en-US" sz="2200" dirty="0"/>
          </a:p>
          <a:p>
            <a:pPr>
              <a:spcBef>
                <a:spcPts val="1200"/>
              </a:spcBef>
            </a:pPr>
            <a:endParaRPr lang="en-US" sz="2200" dirty="0"/>
          </a:p>
        </p:txBody>
      </p:sp>
      <p:sp>
        <p:nvSpPr>
          <p:cNvPr id="2" name="Rectangle 1"/>
          <p:cNvSpPr>
            <a:spLocks noGrp="1"/>
          </p:cNvSpPr>
          <p:nvPr>
            <p:ph type="title"/>
          </p:nvPr>
        </p:nvSpPr>
        <p:spPr>
          <a:xfrm>
            <a:off x="457199" y="457200"/>
            <a:ext cx="8458201" cy="762000"/>
          </a:xfrm>
        </p:spPr>
        <p:txBody>
          <a:bodyPr>
            <a:normAutofit/>
          </a:bodyPr>
          <a:lstStyle/>
          <a:p>
            <a:r>
              <a:rPr lang="en-US" sz="3000" dirty="0"/>
              <a:t>KDD: </a:t>
            </a:r>
            <a:r>
              <a:rPr lang="en-US" sz="3000" dirty="0">
                <a:solidFill>
                  <a:srgbClr val="0000FF"/>
                </a:solidFill>
              </a:rPr>
              <a:t>challenges</a:t>
            </a:r>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23</a:t>
            </a:fld>
            <a:endParaRPr lang="en-US"/>
          </a:p>
        </p:txBody>
      </p:sp>
      <p:sp>
        <p:nvSpPr>
          <p:cNvPr id="8" name="Rectangle 2"/>
          <p:cNvSpPr txBox="1">
            <a:spLocks/>
          </p:cNvSpPr>
          <p:nvPr/>
        </p:nvSpPr>
        <p:spPr>
          <a:xfrm>
            <a:off x="457200" y="6400800"/>
            <a:ext cx="8202168" cy="457200"/>
          </a:xfrm>
          <a:prstGeom prst="rect">
            <a:avLst/>
          </a:prstGeom>
        </p:spPr>
        <p:txBody>
          <a:bodyPr vert="horz" lIns="91440" tIns="45720" rIns="91440" bIns="45720" rtlCol="0">
            <a:no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defTabSz="914400" rtl="0" eaLnBrk="1" latinLnBrk="0" hangingPunct="1">
              <a:spcBef>
                <a:spcPts val="600"/>
              </a:spcBef>
              <a:buClr>
                <a:schemeClr val="accent1">
                  <a:lumMod val="50000"/>
                </a:schemeClr>
              </a:buClr>
              <a:buSzPct val="100000"/>
              <a:buFont typeface="Wingdings 2" pitchFamily="18" charset="2"/>
              <a:buNone/>
              <a:defRPr sz="18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accent1"/>
              </a:buClr>
              <a:buSzPct val="100000"/>
              <a:buFont typeface="Wingdings 2" pitchFamily="18" charset="2"/>
              <a:buNone/>
              <a:defRPr sz="18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accent1">
                  <a:lumMod val="50000"/>
                </a:schemeClr>
              </a:buClr>
              <a:buSzPct val="100000"/>
              <a:buFont typeface="Wingdings 2" pitchFamily="18"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accent1"/>
              </a:buClr>
              <a:buSzPct val="100000"/>
              <a:buFont typeface="Wingdings 2" pitchFamily="18"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9pPr>
          </a:lstStyle>
          <a:p>
            <a:pPr algn="ctr">
              <a:lnSpc>
                <a:spcPct val="140000"/>
              </a:lnSpc>
            </a:pPr>
            <a:r>
              <a:rPr lang="en-US" dirty="0">
                <a:solidFill>
                  <a:schemeClr val="bg1">
                    <a:lumMod val="50000"/>
                  </a:schemeClr>
                </a:solidFill>
              </a:rPr>
              <a:t>© Data Science Laboratory, SOICT, HUST, 2017</a:t>
            </a:r>
          </a:p>
        </p:txBody>
      </p:sp>
      <p:pic>
        <p:nvPicPr>
          <p:cNvPr id="10" name="Picture 9"/>
          <p:cNvPicPr>
            <a:picLocks noChangeAspect="1"/>
          </p:cNvPicPr>
          <p:nvPr/>
        </p:nvPicPr>
        <p:blipFill>
          <a:blip r:embed="rId3"/>
          <a:stretch>
            <a:fillRect/>
          </a:stretch>
        </p:blipFill>
        <p:spPr>
          <a:xfrm>
            <a:off x="0" y="1222931"/>
            <a:ext cx="9144000" cy="5618136"/>
          </a:xfrm>
          <a:prstGeom prst="rect">
            <a:avLst/>
          </a:prstGeom>
        </p:spPr>
      </p:pic>
    </p:spTree>
    <p:extLst>
      <p:ext uri="{BB962C8B-B14F-4D97-AF65-F5344CB8AC3E}">
        <p14:creationId xmlns:p14="http://schemas.microsoft.com/office/powerpoint/2010/main" val="4013032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57199" y="457200"/>
            <a:ext cx="8458201" cy="762000"/>
          </a:xfrm>
        </p:spPr>
        <p:txBody>
          <a:bodyPr>
            <a:normAutofit/>
          </a:bodyPr>
          <a:lstStyle/>
          <a:p>
            <a:r>
              <a:rPr lang="en-US" sz="3000" dirty="0"/>
              <a:t>Challenges: </a:t>
            </a:r>
            <a:r>
              <a:rPr lang="en-US" sz="3000" dirty="0">
                <a:solidFill>
                  <a:srgbClr val="0000FF"/>
                </a:solidFill>
              </a:rPr>
              <a:t>free structure</a:t>
            </a:r>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
          <p:cNvSpPr>
            <a:spLocks noGrp="1"/>
          </p:cNvSpPr>
          <p:nvPr>
            <p:ph sz="half" idx="1"/>
          </p:nvPr>
        </p:nvSpPr>
        <p:spPr>
          <a:xfrm>
            <a:off x="457200" y="1524000"/>
            <a:ext cx="8458200" cy="5181600"/>
          </a:xfrm>
        </p:spPr>
        <p:txBody>
          <a:bodyPr>
            <a:normAutofit/>
          </a:bodyPr>
          <a:lstStyle/>
          <a:p>
            <a:pPr>
              <a:spcBef>
                <a:spcPts val="1200"/>
              </a:spcBef>
            </a:pPr>
            <a:r>
              <a:rPr lang="en-US" sz="2200" dirty="0">
                <a:solidFill>
                  <a:schemeClr val="tx1"/>
                </a:solidFill>
              </a:rPr>
              <a:t>Unstructured data increases extremely fast</a:t>
            </a:r>
          </a:p>
          <a:p>
            <a:pPr lvl="1">
              <a:spcBef>
                <a:spcPts val="1200"/>
              </a:spcBef>
            </a:pPr>
            <a:r>
              <a:rPr lang="en-US" sz="2000" dirty="0">
                <a:latin typeface="Arial"/>
                <a:cs typeface="Arial"/>
              </a:rPr>
              <a:t>Texts, images, tags, links, likes, emotions, …</a:t>
            </a:r>
          </a:p>
          <a:p>
            <a:pPr lvl="1">
              <a:spcBef>
                <a:spcPts val="1200"/>
              </a:spcBef>
            </a:pPr>
            <a:endParaRPr lang="en-US" sz="2000" dirty="0"/>
          </a:p>
          <a:p>
            <a:pPr>
              <a:spcBef>
                <a:spcPts val="1200"/>
              </a:spcBef>
            </a:pPr>
            <a:endParaRPr lang="en-US" sz="2200" dirty="0"/>
          </a:p>
          <a:p>
            <a:pPr>
              <a:spcBef>
                <a:spcPts val="1200"/>
              </a:spcBef>
            </a:pPr>
            <a:endParaRPr lang="en-US" sz="2200" dirty="0"/>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24</a:t>
            </a:fld>
            <a:endParaRPr lang="en-US"/>
          </a:p>
        </p:txBody>
      </p:sp>
      <p:sp>
        <p:nvSpPr>
          <p:cNvPr id="10" name="TextBox 9"/>
          <p:cNvSpPr txBox="1"/>
          <p:nvPr/>
        </p:nvSpPr>
        <p:spPr>
          <a:xfrm>
            <a:off x="1981200" y="6248400"/>
            <a:ext cx="7162800" cy="338554"/>
          </a:xfrm>
          <a:prstGeom prst="rect">
            <a:avLst/>
          </a:prstGeom>
          <a:solidFill>
            <a:schemeClr val="bg1"/>
          </a:solidFill>
        </p:spPr>
        <p:txBody>
          <a:bodyPr wrap="square" rtlCol="0">
            <a:spAutoFit/>
          </a:bodyPr>
          <a:lstStyle/>
          <a:p>
            <a:pPr algn="r"/>
            <a:r>
              <a:rPr lang="en-US" sz="1600" dirty="0"/>
              <a:t>(Vasant Dhar, CACM, 2013)</a:t>
            </a:r>
          </a:p>
        </p:txBody>
      </p:sp>
      <p:pic>
        <p:nvPicPr>
          <p:cNvPr id="3" name="Picture 2"/>
          <p:cNvPicPr>
            <a:picLocks noChangeAspect="1"/>
          </p:cNvPicPr>
          <p:nvPr/>
        </p:nvPicPr>
        <p:blipFill>
          <a:blip r:embed="rId3"/>
          <a:stretch>
            <a:fillRect/>
          </a:stretch>
        </p:blipFill>
        <p:spPr>
          <a:xfrm>
            <a:off x="1676400" y="2667000"/>
            <a:ext cx="5886450" cy="3448050"/>
          </a:xfrm>
          <a:prstGeom prst="rect">
            <a:avLst/>
          </a:prstGeom>
        </p:spPr>
      </p:pic>
    </p:spTree>
    <p:extLst>
      <p:ext uri="{BB962C8B-B14F-4D97-AF65-F5344CB8AC3E}">
        <p14:creationId xmlns:p14="http://schemas.microsoft.com/office/powerpoint/2010/main" val="2527838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57199" y="457200"/>
            <a:ext cx="8458201" cy="762000"/>
          </a:xfrm>
        </p:spPr>
        <p:txBody>
          <a:bodyPr>
            <a:normAutofit/>
          </a:bodyPr>
          <a:lstStyle/>
          <a:p>
            <a:r>
              <a:rPr lang="en-US" sz="3000" dirty="0"/>
              <a:t>Challenges: </a:t>
            </a:r>
            <a:r>
              <a:rPr lang="en-US" sz="3000" dirty="0">
                <a:solidFill>
                  <a:srgbClr val="0000FF"/>
                </a:solidFill>
              </a:rPr>
              <a:t>hidden interaction</a:t>
            </a:r>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
          <p:cNvSpPr>
            <a:spLocks noGrp="1"/>
          </p:cNvSpPr>
          <p:nvPr>
            <p:ph sz="half" idx="1"/>
          </p:nvPr>
        </p:nvSpPr>
        <p:spPr>
          <a:xfrm>
            <a:off x="457200" y="1524000"/>
            <a:ext cx="8458200" cy="5181600"/>
          </a:xfrm>
        </p:spPr>
        <p:txBody>
          <a:bodyPr>
            <a:normAutofit/>
          </a:bodyPr>
          <a:lstStyle/>
          <a:p>
            <a:pPr>
              <a:spcBef>
                <a:spcPts val="1200"/>
              </a:spcBef>
            </a:pPr>
            <a:r>
              <a:rPr lang="en-US" sz="2200" dirty="0">
                <a:solidFill>
                  <a:schemeClr val="tx1"/>
                </a:solidFill>
              </a:rPr>
              <a:t>The interactions or correlations hidden in data might be really huge</a:t>
            </a:r>
          </a:p>
          <a:p>
            <a:pPr lvl="1">
              <a:spcBef>
                <a:spcPts val="1200"/>
              </a:spcBef>
            </a:pPr>
            <a:r>
              <a:rPr lang="en-US" sz="2000" dirty="0">
                <a:latin typeface="Arial"/>
                <a:cs typeface="Arial"/>
              </a:rPr>
              <a:t>(Những mối tương tác ẩn chứa bên trong dữ liệu có thể rất lớn)</a:t>
            </a:r>
          </a:p>
          <a:p>
            <a:pPr lvl="1">
              <a:spcBef>
                <a:spcPts val="1200"/>
              </a:spcBef>
            </a:pPr>
            <a:endParaRPr lang="en-US" sz="2000" dirty="0"/>
          </a:p>
          <a:p>
            <a:pPr>
              <a:spcBef>
                <a:spcPts val="1200"/>
              </a:spcBef>
            </a:pPr>
            <a:endParaRPr lang="en-US" sz="2200" dirty="0"/>
          </a:p>
          <a:p>
            <a:pPr>
              <a:spcBef>
                <a:spcPts val="1200"/>
              </a:spcBef>
            </a:pPr>
            <a:endParaRPr lang="en-US" sz="2200" dirty="0"/>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25</a:t>
            </a:fld>
            <a:endParaRPr lang="en-US"/>
          </a:p>
        </p:txBody>
      </p:sp>
      <p:sp>
        <p:nvSpPr>
          <p:cNvPr id="8" name="Rectangle 2"/>
          <p:cNvSpPr txBox="1">
            <a:spLocks/>
          </p:cNvSpPr>
          <p:nvPr/>
        </p:nvSpPr>
        <p:spPr>
          <a:xfrm>
            <a:off x="457200" y="6400800"/>
            <a:ext cx="8202168" cy="457200"/>
          </a:xfrm>
          <a:prstGeom prst="rect">
            <a:avLst/>
          </a:prstGeom>
        </p:spPr>
        <p:txBody>
          <a:bodyPr vert="horz" lIns="91440" tIns="45720" rIns="91440" bIns="45720" rtlCol="0">
            <a:no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defTabSz="914400" rtl="0" eaLnBrk="1" latinLnBrk="0" hangingPunct="1">
              <a:spcBef>
                <a:spcPts val="600"/>
              </a:spcBef>
              <a:buClr>
                <a:schemeClr val="accent1">
                  <a:lumMod val="50000"/>
                </a:schemeClr>
              </a:buClr>
              <a:buSzPct val="100000"/>
              <a:buFont typeface="Wingdings 2" pitchFamily="18" charset="2"/>
              <a:buNone/>
              <a:defRPr sz="18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accent1"/>
              </a:buClr>
              <a:buSzPct val="100000"/>
              <a:buFont typeface="Wingdings 2" pitchFamily="18" charset="2"/>
              <a:buNone/>
              <a:defRPr sz="18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accent1">
                  <a:lumMod val="50000"/>
                </a:schemeClr>
              </a:buClr>
              <a:buSzPct val="100000"/>
              <a:buFont typeface="Wingdings 2" pitchFamily="18"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accent1"/>
              </a:buClr>
              <a:buSzPct val="100000"/>
              <a:buFont typeface="Wingdings 2" pitchFamily="18"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9pPr>
          </a:lstStyle>
          <a:p>
            <a:pPr algn="ctr">
              <a:lnSpc>
                <a:spcPct val="140000"/>
              </a:lnSpc>
            </a:pPr>
            <a:r>
              <a:rPr lang="en-US" dirty="0">
                <a:solidFill>
                  <a:schemeClr val="bg1">
                    <a:lumMod val="65000"/>
                  </a:schemeClr>
                </a:solidFill>
              </a:rPr>
              <a:t>© Data Science Laboratory, SOICT, HUST, 2017</a:t>
            </a:r>
          </a:p>
        </p:txBody>
      </p:sp>
      <p:sp>
        <p:nvSpPr>
          <p:cNvPr id="10" name="TextBox 9"/>
          <p:cNvSpPr txBox="1"/>
          <p:nvPr/>
        </p:nvSpPr>
        <p:spPr>
          <a:xfrm>
            <a:off x="1981200" y="6248400"/>
            <a:ext cx="7162800" cy="523220"/>
          </a:xfrm>
          <a:prstGeom prst="rect">
            <a:avLst/>
          </a:prstGeom>
          <a:solidFill>
            <a:schemeClr val="bg1"/>
          </a:solidFill>
        </p:spPr>
        <p:txBody>
          <a:bodyPr wrap="square" rtlCol="0">
            <a:spAutoFit/>
          </a:bodyPr>
          <a:lstStyle/>
          <a:p>
            <a:pPr algn="r"/>
            <a:r>
              <a:rPr lang="en-US" sz="1400" dirty="0"/>
              <a:t>(http://genk.vn/ibm-va-cuoc-cach-mang-tri-tue-nhan-tao-mang-ten-watson-20160830152953753.chn)</a:t>
            </a:r>
          </a:p>
        </p:txBody>
      </p:sp>
      <p:pic>
        <p:nvPicPr>
          <p:cNvPr id="4" name="Picture 3"/>
          <p:cNvPicPr>
            <a:picLocks noChangeAspect="1"/>
          </p:cNvPicPr>
          <p:nvPr/>
        </p:nvPicPr>
        <p:blipFill>
          <a:blip r:embed="rId3"/>
          <a:stretch>
            <a:fillRect/>
          </a:stretch>
        </p:blipFill>
        <p:spPr>
          <a:xfrm>
            <a:off x="1447801" y="2819400"/>
            <a:ext cx="5943600" cy="3473651"/>
          </a:xfrm>
          <a:prstGeom prst="rect">
            <a:avLst/>
          </a:prstGeom>
        </p:spPr>
      </p:pic>
    </p:spTree>
    <p:extLst>
      <p:ext uri="{BB962C8B-B14F-4D97-AF65-F5344CB8AC3E}">
        <p14:creationId xmlns:p14="http://schemas.microsoft.com/office/powerpoint/2010/main" val="1064979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57199" y="457200"/>
            <a:ext cx="8458201" cy="762000"/>
          </a:xfrm>
        </p:spPr>
        <p:txBody>
          <a:bodyPr>
            <a:normAutofit/>
          </a:bodyPr>
          <a:lstStyle/>
          <a:p>
            <a:r>
              <a:rPr lang="en-US" sz="3000" dirty="0"/>
              <a:t>Challenges: </a:t>
            </a:r>
            <a:r>
              <a:rPr lang="en-US" sz="3000" dirty="0">
                <a:solidFill>
                  <a:srgbClr val="0000FF"/>
                </a:solidFill>
              </a:rPr>
              <a:t>high dimensionality</a:t>
            </a:r>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
          <p:cNvSpPr>
            <a:spLocks noGrp="1"/>
          </p:cNvSpPr>
          <p:nvPr>
            <p:ph sz="half" idx="1"/>
          </p:nvPr>
        </p:nvSpPr>
        <p:spPr>
          <a:xfrm>
            <a:off x="457200" y="1524000"/>
            <a:ext cx="8458200" cy="5181600"/>
          </a:xfrm>
        </p:spPr>
        <p:txBody>
          <a:bodyPr>
            <a:normAutofit/>
          </a:bodyPr>
          <a:lstStyle/>
          <a:p>
            <a:pPr>
              <a:spcBef>
                <a:spcPts val="1200"/>
              </a:spcBef>
            </a:pPr>
            <a:r>
              <a:rPr lang="en-US" sz="2200" dirty="0">
                <a:solidFill>
                  <a:schemeClr val="tx1"/>
                </a:solidFill>
              </a:rPr>
              <a:t>Real problems often have extremely</a:t>
            </a:r>
            <a:r>
              <a:rPr lang="en-US" sz="2200" b="1" dirty="0">
                <a:solidFill>
                  <a:schemeClr val="tx1"/>
                </a:solidFill>
              </a:rPr>
              <a:t> high dimensions</a:t>
            </a:r>
            <a:br>
              <a:rPr lang="en-US" sz="2200" dirty="0">
                <a:solidFill>
                  <a:schemeClr val="tx1"/>
                </a:solidFill>
              </a:rPr>
            </a:br>
            <a:r>
              <a:rPr lang="en-US" sz="2200" dirty="0">
                <a:solidFill>
                  <a:schemeClr val="tx1"/>
                </a:solidFill>
              </a:rPr>
              <a:t>(</a:t>
            </a:r>
            <a:r>
              <a:rPr lang="en-US" sz="2200" dirty="0">
                <a:solidFill>
                  <a:schemeClr val="tx1"/>
                </a:solidFill>
                <a:latin typeface="Arial"/>
                <a:cs typeface="Arial"/>
              </a:rPr>
              <a:t>số chiều của dữ liệu quá lớn</a:t>
            </a:r>
            <a:r>
              <a:rPr lang="en-US" sz="2200" dirty="0">
                <a:solidFill>
                  <a:schemeClr val="tx1"/>
                </a:solidFill>
              </a:rPr>
              <a:t>)</a:t>
            </a:r>
          </a:p>
          <a:p>
            <a:pPr lvl="1">
              <a:spcBef>
                <a:spcPts val="1200"/>
              </a:spcBef>
            </a:pPr>
            <a:r>
              <a:rPr lang="en-US" sz="2000" dirty="0">
                <a:solidFill>
                  <a:schemeClr val="tx1"/>
                </a:solidFill>
                <a:cs typeface="Arial"/>
              </a:rPr>
              <a:t>Bicycle runs: 2 dimensions (a road)</a:t>
            </a:r>
          </a:p>
          <a:p>
            <a:pPr lvl="1">
              <a:spcBef>
                <a:spcPts val="1200"/>
              </a:spcBef>
            </a:pPr>
            <a:r>
              <a:rPr lang="en-US" sz="2000" dirty="0">
                <a:solidFill>
                  <a:schemeClr val="tx1"/>
                </a:solidFill>
                <a:cs typeface="Arial"/>
              </a:rPr>
              <a:t>We live: 4 dimensions</a:t>
            </a:r>
            <a:endParaRPr lang="en-US" sz="2000" dirty="0">
              <a:solidFill>
                <a:schemeClr val="tx1"/>
              </a:solidFill>
            </a:endParaRPr>
          </a:p>
          <a:p>
            <a:pPr lvl="1">
              <a:spcBef>
                <a:spcPts val="1200"/>
              </a:spcBef>
            </a:pPr>
            <a:r>
              <a:rPr lang="en-US" sz="2000" dirty="0">
                <a:solidFill>
                  <a:schemeClr val="tx1"/>
                </a:solidFill>
              </a:rPr>
              <a:t>But an image 1024x1024: </a:t>
            </a:r>
            <a:r>
              <a:rPr lang="en-US" sz="2000" dirty="0">
                <a:solidFill>
                  <a:srgbClr val="FF6600"/>
                </a:solidFill>
              </a:rPr>
              <a:t>~1 million </a:t>
            </a:r>
            <a:r>
              <a:rPr lang="en-US" sz="2000" dirty="0">
                <a:solidFill>
                  <a:schemeClr val="tx1"/>
                </a:solidFill>
              </a:rPr>
              <a:t>dimensions</a:t>
            </a:r>
          </a:p>
          <a:p>
            <a:pPr lvl="1">
              <a:spcBef>
                <a:spcPts val="1200"/>
              </a:spcBef>
            </a:pPr>
            <a:r>
              <a:rPr lang="en-US" sz="2000" dirty="0">
                <a:solidFill>
                  <a:schemeClr val="tx1"/>
                </a:solidFill>
              </a:rPr>
              <a:t>Text collections:</a:t>
            </a:r>
            <a:r>
              <a:rPr lang="en-US" sz="2000" dirty="0"/>
              <a:t> </a:t>
            </a:r>
            <a:r>
              <a:rPr lang="en-US" sz="2000" dirty="0">
                <a:solidFill>
                  <a:srgbClr val="FF6600"/>
                </a:solidFill>
              </a:rPr>
              <a:t>million </a:t>
            </a:r>
            <a:r>
              <a:rPr lang="en-US" sz="2000" dirty="0">
                <a:solidFill>
                  <a:srgbClr val="000000"/>
                </a:solidFill>
              </a:rPr>
              <a:t>dimensions</a:t>
            </a:r>
          </a:p>
          <a:p>
            <a:pPr lvl="1">
              <a:spcBef>
                <a:spcPts val="1200"/>
              </a:spcBef>
            </a:pPr>
            <a:r>
              <a:rPr lang="en-US" sz="2000" dirty="0">
                <a:solidFill>
                  <a:schemeClr val="tx1"/>
                </a:solidFill>
              </a:rPr>
              <a:t>Recomenders’ system: </a:t>
            </a:r>
            <a:r>
              <a:rPr lang="en-US" sz="2000" dirty="0">
                <a:solidFill>
                  <a:srgbClr val="FF0000"/>
                </a:solidFill>
              </a:rPr>
              <a:t>billion</a:t>
            </a:r>
            <a:r>
              <a:rPr lang="en-US" sz="2000" dirty="0">
                <a:solidFill>
                  <a:srgbClr val="FF6600"/>
                </a:solidFill>
              </a:rPr>
              <a:t> </a:t>
            </a:r>
            <a:r>
              <a:rPr lang="en-US" sz="2000" dirty="0">
                <a:solidFill>
                  <a:srgbClr val="000000"/>
                </a:solidFill>
              </a:rPr>
              <a:t>dimensions (items/products)</a:t>
            </a:r>
          </a:p>
          <a:p>
            <a:pPr>
              <a:spcBef>
                <a:spcPts val="1200"/>
              </a:spcBef>
            </a:pPr>
            <a:r>
              <a:rPr lang="en-US" sz="2200" dirty="0">
                <a:solidFill>
                  <a:srgbClr val="000000"/>
                </a:solidFill>
              </a:rPr>
              <a:t>The </a:t>
            </a:r>
            <a:r>
              <a:rPr lang="en-US" sz="2200" dirty="0">
                <a:solidFill>
                  <a:srgbClr val="FF0000"/>
                </a:solidFill>
              </a:rPr>
              <a:t>curse of dimensionality</a:t>
            </a:r>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26</a:t>
            </a:fld>
            <a:endParaRPr lang="en-US"/>
          </a:p>
        </p:txBody>
      </p:sp>
      <p:sp>
        <p:nvSpPr>
          <p:cNvPr id="11" name="Explosion 2 10"/>
          <p:cNvSpPr/>
          <p:nvPr/>
        </p:nvSpPr>
        <p:spPr>
          <a:xfrm rot="713319">
            <a:off x="4482860" y="4415990"/>
            <a:ext cx="4674079" cy="2598020"/>
          </a:xfrm>
          <a:prstGeom prst="irregularSeal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2" name="TextBox 11"/>
          <p:cNvSpPr txBox="1"/>
          <p:nvPr/>
        </p:nvSpPr>
        <p:spPr>
          <a:xfrm rot="21408579">
            <a:off x="5139808" y="5191247"/>
            <a:ext cx="3121884" cy="1323439"/>
          </a:xfrm>
          <a:prstGeom prst="rect">
            <a:avLst/>
          </a:prstGeom>
          <a:noFill/>
        </p:spPr>
        <p:txBody>
          <a:bodyPr wrap="square" rtlCol="0">
            <a:spAutoFit/>
          </a:bodyPr>
          <a:lstStyle/>
          <a:p>
            <a:pPr algn="ctr"/>
            <a:r>
              <a:rPr lang="en-US" sz="2000">
                <a:latin typeface="Arial"/>
                <a:cs typeface="Arial"/>
              </a:rPr>
              <a:t>Dữ liệu dù thu thập được lớn đến đâu thì cũng là </a:t>
            </a:r>
            <a:r>
              <a:rPr lang="en-US" sz="2000" b="1">
                <a:latin typeface="Arial"/>
                <a:cs typeface="Arial"/>
              </a:rPr>
              <a:t>quá nhỏ</a:t>
            </a:r>
            <a:r>
              <a:rPr lang="en-US" sz="2000">
                <a:latin typeface="Arial"/>
                <a:cs typeface="Arial"/>
              </a:rPr>
              <a:t> so với không gian của chúng</a:t>
            </a:r>
          </a:p>
        </p:txBody>
      </p:sp>
    </p:spTree>
    <p:extLst>
      <p:ext uri="{BB962C8B-B14F-4D97-AF65-F5344CB8AC3E}">
        <p14:creationId xmlns:p14="http://schemas.microsoft.com/office/powerpoint/2010/main" val="2103452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
          <p:cNvSpPr>
            <a:spLocks noGrp="1"/>
          </p:cNvSpPr>
          <p:nvPr>
            <p:ph sz="half" idx="1"/>
          </p:nvPr>
        </p:nvSpPr>
        <p:spPr>
          <a:xfrm>
            <a:off x="457200" y="1524000"/>
            <a:ext cx="8458200" cy="5181600"/>
          </a:xfrm>
        </p:spPr>
        <p:txBody>
          <a:bodyPr>
            <a:normAutofit fontScale="85000" lnSpcReduction="10000"/>
          </a:bodyPr>
          <a:lstStyle/>
          <a:p>
            <a:pPr>
              <a:spcBef>
                <a:spcPts val="1200"/>
              </a:spcBef>
            </a:pPr>
            <a:r>
              <a:rPr lang="en-US" dirty="0">
                <a:solidFill>
                  <a:schemeClr val="tx1"/>
                </a:solidFill>
              </a:rPr>
              <a:t>L. Duan, Y. Xiong. Big data analytics and business analytics. Journal of Management Analytics, vol 2 (2), pp 1-21, 2015.</a:t>
            </a:r>
          </a:p>
          <a:p>
            <a:pPr>
              <a:spcBef>
                <a:spcPts val="1200"/>
              </a:spcBef>
            </a:pPr>
            <a:r>
              <a:rPr lang="en-US" dirty="0">
                <a:solidFill>
                  <a:schemeClr val="tx1"/>
                </a:solidFill>
              </a:rPr>
              <a:t>X. Wu, X. Zhu, G. Wu, W. Ding. Data mining with Big Data. IEEE Transactions on Knowledge and Data Engineering, vol 26 (1), pp 97-107, 2014.</a:t>
            </a:r>
          </a:p>
          <a:p>
            <a:pPr>
              <a:spcBef>
                <a:spcPts val="1200"/>
              </a:spcBef>
            </a:pPr>
            <a:r>
              <a:rPr lang="en-US" dirty="0">
                <a:solidFill>
                  <a:schemeClr val="tx1"/>
                </a:solidFill>
              </a:rPr>
              <a:t>Vasant Dhar. Data Science and Prediction. </a:t>
            </a:r>
            <a:r>
              <a:rPr lang="en-US" i="1" dirty="0">
                <a:solidFill>
                  <a:schemeClr val="tx1"/>
                </a:solidFill>
              </a:rPr>
              <a:t>Communication of the ACM</a:t>
            </a:r>
            <a:r>
              <a:rPr lang="en-US" dirty="0">
                <a:solidFill>
                  <a:schemeClr val="tx1"/>
                </a:solidFill>
              </a:rPr>
              <a:t>, vol 56 (12), pp 64-73, 2013.</a:t>
            </a:r>
          </a:p>
          <a:p>
            <a:pPr>
              <a:spcBef>
                <a:spcPts val="1200"/>
              </a:spcBef>
            </a:pPr>
            <a:r>
              <a:rPr lang="en-US">
                <a:solidFill>
                  <a:schemeClr val="tx1"/>
                </a:solidFill>
              </a:rPr>
              <a:t>Fayyad, Usama, Gregory Piatetsky-Shapiro, and Padhraic Smyth. "From data mining to knowledge discovery in databases." </a:t>
            </a:r>
            <a:r>
              <a:rPr lang="en-US" i="1">
                <a:solidFill>
                  <a:schemeClr val="tx1"/>
                </a:solidFill>
              </a:rPr>
              <a:t>AI magazine</a:t>
            </a:r>
            <a:r>
              <a:rPr lang="en-US">
                <a:solidFill>
                  <a:schemeClr val="tx1"/>
                </a:solidFill>
              </a:rPr>
              <a:t> 17, no. 3 (1996).</a:t>
            </a:r>
          </a:p>
          <a:p>
            <a:pPr>
              <a:spcBef>
                <a:spcPts val="1200"/>
              </a:spcBef>
            </a:pPr>
            <a:r>
              <a:rPr lang="en-US" dirty="0">
                <a:solidFill>
                  <a:schemeClr val="tx1"/>
                </a:solidFill>
              </a:rPr>
              <a:t>R. Hayes. The Measurement of Information. In Vakkari, P. and Cronin, B. (editors): Conceptions of Library and Information Science, pp. 97–108. Taylor Graham, 1992. </a:t>
            </a:r>
          </a:p>
          <a:p>
            <a:pPr>
              <a:spcBef>
                <a:spcPts val="1200"/>
              </a:spcBef>
            </a:pPr>
            <a:r>
              <a:rPr lang="en-US" dirty="0">
                <a:solidFill>
                  <a:schemeClr val="tx1"/>
                </a:solidFill>
              </a:rPr>
              <a:t>K. C. Laudon and J. P. Laudon. Management Information Systems: New Approaches to Organisation and Technology (5th edition). Prentice-Hall, 1998. </a:t>
            </a:r>
          </a:p>
          <a:p>
            <a:pPr>
              <a:spcBef>
                <a:spcPts val="1200"/>
              </a:spcBef>
            </a:pPr>
            <a:r>
              <a:rPr lang="en-US" dirty="0">
                <a:solidFill>
                  <a:schemeClr val="tx1"/>
                </a:solidFill>
              </a:rPr>
              <a:t>L. Long and N. Long. Computers (5th edition). Prentice-Hall, 1998. </a:t>
            </a:r>
          </a:p>
          <a:p>
            <a:pPr>
              <a:spcBef>
                <a:spcPts val="1200"/>
              </a:spcBef>
            </a:pPr>
            <a:r>
              <a:rPr lang="en-US" dirty="0">
                <a:solidFill>
                  <a:schemeClr val="tx1"/>
                </a:solidFill>
              </a:rPr>
              <a:t>B. McNurlin and R. H. Sprague. Information Systems Management in Practice (4th edition). Prentice-Hall, 1998. </a:t>
            </a:r>
          </a:p>
          <a:p>
            <a:pPr>
              <a:spcBef>
                <a:spcPts val="1200"/>
              </a:spcBef>
            </a:pPr>
            <a:r>
              <a:rPr lang="en-US" dirty="0">
                <a:solidFill>
                  <a:schemeClr val="tx1"/>
                </a:solidFill>
              </a:rPr>
              <a:t>J. Zachman. A Framework for Information Systems Architecture. IBM Systems Journal, 26(3): 276–292, 1987. </a:t>
            </a:r>
          </a:p>
        </p:txBody>
      </p:sp>
      <p:sp>
        <p:nvSpPr>
          <p:cNvPr id="2" name="Rectangle 1"/>
          <p:cNvSpPr>
            <a:spLocks noGrp="1"/>
          </p:cNvSpPr>
          <p:nvPr>
            <p:ph type="title"/>
          </p:nvPr>
        </p:nvSpPr>
        <p:spPr>
          <a:xfrm>
            <a:off x="457199" y="457200"/>
            <a:ext cx="8458201" cy="762000"/>
          </a:xfrm>
        </p:spPr>
        <p:txBody>
          <a:bodyPr>
            <a:normAutofit/>
          </a:bodyPr>
          <a:lstStyle/>
          <a:p>
            <a:r>
              <a:rPr lang="en-US" sz="3000" dirty="0"/>
              <a:t>References</a:t>
            </a:r>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27</a:t>
            </a:fld>
            <a:endParaRPr lang="en-US"/>
          </a:p>
        </p:txBody>
      </p:sp>
    </p:spTree>
    <p:extLst>
      <p:ext uri="{BB962C8B-B14F-4D97-AF65-F5344CB8AC3E}">
        <p14:creationId xmlns:p14="http://schemas.microsoft.com/office/powerpoint/2010/main" val="528748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00" y="1066800"/>
            <a:ext cx="1066800" cy="990600"/>
          </a:xfrm>
          <a:prstGeom prst="rect">
            <a:avLst/>
          </a:prstGeom>
          <a:solidFill>
            <a:schemeClr val="bg1"/>
          </a:solidFill>
          <a:ln>
            <a:noFill/>
          </a:ln>
          <a:effectLst/>
          <a:scene3d>
            <a:camera prst="orthographicFront"/>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a:spLocks noGrp="1"/>
          </p:cNvSpPr>
          <p:nvPr>
            <p:ph type="title"/>
          </p:nvPr>
        </p:nvSpPr>
        <p:spPr>
          <a:xfrm>
            <a:off x="457199" y="457200"/>
            <a:ext cx="8458201" cy="762000"/>
          </a:xfrm>
        </p:spPr>
        <p:txBody>
          <a:bodyPr>
            <a:normAutofit/>
          </a:bodyPr>
          <a:lstStyle/>
          <a:p>
            <a:r>
              <a:rPr lang="en-US" sz="3000" dirty="0"/>
              <a:t>Various sources of data</a:t>
            </a:r>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3</a:t>
            </a:fld>
            <a:endParaRPr lang="en-US"/>
          </a:p>
        </p:txBody>
      </p:sp>
      <p:pic>
        <p:nvPicPr>
          <p:cNvPr id="10" name="Picture 9" descr="facebook-logo-hug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5410200"/>
            <a:ext cx="3200400" cy="1203268"/>
          </a:xfrm>
          <a:prstGeom prst="rect">
            <a:avLst/>
          </a:prstGeom>
        </p:spPr>
      </p:pic>
      <p:pic>
        <p:nvPicPr>
          <p:cNvPr id="11" name="Picture 10" descr="Twitter_Logo_Hd_Png_06.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8200" y="4495800"/>
            <a:ext cx="2667000" cy="1003300"/>
          </a:xfrm>
          <a:prstGeom prst="rect">
            <a:avLst/>
          </a:prstGeom>
        </p:spPr>
      </p:pic>
      <p:pic>
        <p:nvPicPr>
          <p:cNvPr id="12" name="Picture 11" descr="facebook-statistics-lrg-each-day.jpe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752054" y="4438650"/>
            <a:ext cx="5358493" cy="2419350"/>
          </a:xfrm>
          <a:prstGeom prst="rect">
            <a:avLst/>
          </a:prstGeom>
        </p:spPr>
      </p:pic>
      <p:pic>
        <p:nvPicPr>
          <p:cNvPr id="13" name="Picture 12"/>
          <p:cNvPicPr>
            <a:picLocks noChangeAspect="1"/>
          </p:cNvPicPr>
          <p:nvPr/>
        </p:nvPicPr>
        <p:blipFill>
          <a:blip r:embed="rId6"/>
          <a:stretch>
            <a:fillRect/>
          </a:stretch>
        </p:blipFill>
        <p:spPr>
          <a:xfrm>
            <a:off x="304800" y="1219200"/>
            <a:ext cx="3961615" cy="3299460"/>
          </a:xfrm>
          <a:prstGeom prst="rect">
            <a:avLst/>
          </a:prstGeom>
        </p:spPr>
      </p:pic>
      <p:pic>
        <p:nvPicPr>
          <p:cNvPr id="4" name="Picture 3"/>
          <p:cNvPicPr>
            <a:picLocks noChangeAspect="1"/>
          </p:cNvPicPr>
          <p:nvPr/>
        </p:nvPicPr>
        <p:blipFill>
          <a:blip r:embed="rId7"/>
          <a:stretch>
            <a:fillRect/>
          </a:stretch>
        </p:blipFill>
        <p:spPr>
          <a:xfrm>
            <a:off x="5105400" y="1676400"/>
            <a:ext cx="3810000" cy="2286000"/>
          </a:xfrm>
          <a:prstGeom prst="rect">
            <a:avLst/>
          </a:prstGeom>
        </p:spPr>
      </p:pic>
    </p:spTree>
    <p:extLst>
      <p:ext uri="{BB962C8B-B14F-4D97-AF65-F5344CB8AC3E}">
        <p14:creationId xmlns:p14="http://schemas.microsoft.com/office/powerpoint/2010/main" val="1582531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
          <p:cNvSpPr>
            <a:spLocks noGrp="1"/>
          </p:cNvSpPr>
          <p:nvPr>
            <p:ph sz="half" idx="1"/>
          </p:nvPr>
        </p:nvSpPr>
        <p:spPr>
          <a:xfrm>
            <a:off x="457200" y="1524000"/>
            <a:ext cx="8458200" cy="5181600"/>
          </a:xfrm>
        </p:spPr>
        <p:txBody>
          <a:bodyPr>
            <a:normAutofit/>
          </a:bodyPr>
          <a:lstStyle/>
          <a:p>
            <a:pPr>
              <a:spcBef>
                <a:spcPts val="1200"/>
              </a:spcBef>
            </a:pPr>
            <a:r>
              <a:rPr lang="en-US" sz="2200" b="1" dirty="0">
                <a:solidFill>
                  <a:schemeClr val="tx1"/>
                </a:solidFill>
              </a:rPr>
              <a:t>Google Flu Trends:</a:t>
            </a:r>
            <a:r>
              <a:rPr lang="en-US" sz="2200" dirty="0">
                <a:solidFill>
                  <a:schemeClr val="tx1"/>
                </a:solidFill>
              </a:rPr>
              <a:t> detecting outbreaks </a:t>
            </a:r>
            <a:r>
              <a:rPr lang="en-US" sz="2200" i="1" dirty="0">
                <a:solidFill>
                  <a:srgbClr val="FF6600"/>
                </a:solidFill>
              </a:rPr>
              <a:t>two weeks ahead</a:t>
            </a:r>
            <a:r>
              <a:rPr lang="en-US" sz="2200" dirty="0">
                <a:solidFill>
                  <a:schemeClr val="tx1"/>
                </a:solidFill>
              </a:rPr>
              <a:t> of CDC data</a:t>
            </a:r>
          </a:p>
          <a:p>
            <a:pPr>
              <a:spcBef>
                <a:spcPts val="1200"/>
              </a:spcBef>
            </a:pPr>
            <a:endParaRPr lang="en-US" sz="2200" dirty="0">
              <a:solidFill>
                <a:schemeClr val="tx1"/>
              </a:solidFill>
            </a:endParaRPr>
          </a:p>
          <a:p>
            <a:pPr lvl="1">
              <a:spcBef>
                <a:spcPts val="1200"/>
              </a:spcBef>
            </a:pPr>
            <a:endParaRPr lang="en-US" sz="2000" dirty="0"/>
          </a:p>
          <a:p>
            <a:pPr lvl="1">
              <a:spcBef>
                <a:spcPts val="1200"/>
              </a:spcBef>
            </a:pPr>
            <a:endParaRPr lang="en-US" sz="2000" dirty="0"/>
          </a:p>
          <a:p>
            <a:pPr>
              <a:spcBef>
                <a:spcPts val="1200"/>
              </a:spcBef>
            </a:pPr>
            <a:endParaRPr lang="en-US" sz="2200" dirty="0"/>
          </a:p>
          <a:p>
            <a:pPr>
              <a:spcBef>
                <a:spcPts val="1200"/>
              </a:spcBef>
            </a:pPr>
            <a:endParaRPr lang="en-US" sz="2200" dirty="0"/>
          </a:p>
        </p:txBody>
      </p:sp>
      <p:sp>
        <p:nvSpPr>
          <p:cNvPr id="2" name="Rectangle 1"/>
          <p:cNvSpPr>
            <a:spLocks noGrp="1"/>
          </p:cNvSpPr>
          <p:nvPr>
            <p:ph type="title"/>
          </p:nvPr>
        </p:nvSpPr>
        <p:spPr>
          <a:xfrm>
            <a:off x="457199" y="457200"/>
            <a:ext cx="8458201" cy="762000"/>
          </a:xfrm>
        </p:spPr>
        <p:txBody>
          <a:bodyPr>
            <a:normAutofit/>
          </a:bodyPr>
          <a:lstStyle/>
          <a:p>
            <a:r>
              <a:rPr lang="en-US" sz="3000" dirty="0"/>
              <a:t>Why do we need mining? </a:t>
            </a:r>
            <a:r>
              <a:rPr lang="en-US" sz="3000" dirty="0">
                <a:solidFill>
                  <a:srgbClr val="0000FF"/>
                </a:solidFill>
              </a:rPr>
              <a:t>Prediction</a:t>
            </a:r>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4</a:t>
            </a:fld>
            <a:endParaRPr lang="en-US"/>
          </a:p>
        </p:txBody>
      </p:sp>
      <p:sp>
        <p:nvSpPr>
          <p:cNvPr id="8" name="Rectangle 2"/>
          <p:cNvSpPr txBox="1">
            <a:spLocks/>
          </p:cNvSpPr>
          <p:nvPr/>
        </p:nvSpPr>
        <p:spPr>
          <a:xfrm>
            <a:off x="457200" y="6400800"/>
            <a:ext cx="8202168" cy="457200"/>
          </a:xfrm>
          <a:prstGeom prst="rect">
            <a:avLst/>
          </a:prstGeom>
        </p:spPr>
        <p:txBody>
          <a:bodyPr vert="horz" lIns="91440" tIns="45720" rIns="91440" bIns="45720" rtlCol="0">
            <a:no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defTabSz="914400" rtl="0" eaLnBrk="1" latinLnBrk="0" hangingPunct="1">
              <a:spcBef>
                <a:spcPts val="600"/>
              </a:spcBef>
              <a:buClr>
                <a:schemeClr val="accent1">
                  <a:lumMod val="50000"/>
                </a:schemeClr>
              </a:buClr>
              <a:buSzPct val="100000"/>
              <a:buFont typeface="Wingdings 2" pitchFamily="18" charset="2"/>
              <a:buNone/>
              <a:defRPr sz="18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accent1"/>
              </a:buClr>
              <a:buSzPct val="100000"/>
              <a:buFont typeface="Wingdings 2" pitchFamily="18" charset="2"/>
              <a:buNone/>
              <a:defRPr sz="18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accent1">
                  <a:lumMod val="50000"/>
                </a:schemeClr>
              </a:buClr>
              <a:buSzPct val="100000"/>
              <a:buFont typeface="Wingdings 2" pitchFamily="18"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accent1"/>
              </a:buClr>
              <a:buSzPct val="100000"/>
              <a:buFont typeface="Wingdings 2" pitchFamily="18"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9pPr>
          </a:lstStyle>
          <a:p>
            <a:pPr algn="ctr">
              <a:lnSpc>
                <a:spcPct val="140000"/>
              </a:lnSpc>
            </a:pPr>
            <a:r>
              <a:rPr lang="en-US" dirty="0">
                <a:solidFill>
                  <a:schemeClr val="bg1">
                    <a:lumMod val="65000"/>
                  </a:schemeClr>
                </a:solidFill>
              </a:rPr>
              <a:t>© Data Science Laboratory, SOICT, HUST, 2017</a:t>
            </a:r>
          </a:p>
        </p:txBody>
      </p:sp>
      <p:pic>
        <p:nvPicPr>
          <p:cNvPr id="3" name="Picture 2"/>
          <p:cNvPicPr>
            <a:picLocks noChangeAspect="1"/>
          </p:cNvPicPr>
          <p:nvPr/>
        </p:nvPicPr>
        <p:blipFill>
          <a:blip r:embed="rId3"/>
          <a:stretch>
            <a:fillRect/>
          </a:stretch>
        </p:blipFill>
        <p:spPr>
          <a:xfrm>
            <a:off x="914400" y="2356556"/>
            <a:ext cx="7620000" cy="4882444"/>
          </a:xfrm>
          <a:prstGeom prst="rect">
            <a:avLst/>
          </a:prstGeom>
        </p:spPr>
      </p:pic>
    </p:spTree>
    <p:extLst>
      <p:ext uri="{BB962C8B-B14F-4D97-AF65-F5344CB8AC3E}">
        <p14:creationId xmlns:p14="http://schemas.microsoft.com/office/powerpoint/2010/main" val="2754022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57199" y="457200"/>
            <a:ext cx="8458201" cy="762000"/>
          </a:xfrm>
        </p:spPr>
        <p:txBody>
          <a:bodyPr>
            <a:normAutofit/>
          </a:bodyPr>
          <a:lstStyle/>
          <a:p>
            <a:r>
              <a:rPr lang="en-US" sz="3000" dirty="0"/>
              <a:t>Why do we need mining? </a:t>
            </a:r>
            <a:r>
              <a:rPr lang="en-US" sz="3000" dirty="0">
                <a:solidFill>
                  <a:srgbClr val="0000FF"/>
                </a:solidFill>
              </a:rPr>
              <a:t>Exploration</a:t>
            </a:r>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5</a:t>
            </a:fld>
            <a:endParaRPr lang="en-US"/>
          </a:p>
        </p:txBody>
      </p:sp>
      <p:graphicFrame>
        <p:nvGraphicFramePr>
          <p:cNvPr id="11" name="Chart 10"/>
          <p:cNvGraphicFramePr/>
          <p:nvPr>
            <p:extLst>
              <p:ext uri="{D42A27DB-BD31-4B8C-83A1-F6EECF244321}">
                <p14:modId xmlns:p14="http://schemas.microsoft.com/office/powerpoint/2010/main" val="188381814"/>
              </p:ext>
            </p:extLst>
          </p:nvPr>
        </p:nvGraphicFramePr>
        <p:xfrm>
          <a:off x="228600" y="1295400"/>
          <a:ext cx="3962400" cy="2438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p:extLst>
              <p:ext uri="{D42A27DB-BD31-4B8C-83A1-F6EECF244321}">
                <p14:modId xmlns:p14="http://schemas.microsoft.com/office/powerpoint/2010/main" val="61128044"/>
              </p:ext>
            </p:extLst>
          </p:nvPr>
        </p:nvGraphicFramePr>
        <p:xfrm>
          <a:off x="4433698" y="1295400"/>
          <a:ext cx="4495800" cy="2438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p:nvPr>
            <p:extLst>
              <p:ext uri="{D42A27DB-BD31-4B8C-83A1-F6EECF244321}">
                <p14:modId xmlns:p14="http://schemas.microsoft.com/office/powerpoint/2010/main" val="2886263942"/>
              </p:ext>
            </p:extLst>
          </p:nvPr>
        </p:nvGraphicFramePr>
        <p:xfrm>
          <a:off x="4419600" y="4419600"/>
          <a:ext cx="4495800" cy="2362200"/>
        </p:xfrm>
        <a:graphic>
          <a:graphicData uri="http://schemas.openxmlformats.org/drawingml/2006/chart">
            <c:chart xmlns:c="http://schemas.openxmlformats.org/drawingml/2006/chart" xmlns:r="http://schemas.openxmlformats.org/officeDocument/2006/relationships" r:id="rId5"/>
          </a:graphicData>
        </a:graphic>
      </p:graphicFrame>
      <p:sp>
        <p:nvSpPr>
          <p:cNvPr id="16" name="TextBox 15"/>
          <p:cNvSpPr txBox="1"/>
          <p:nvPr/>
        </p:nvSpPr>
        <p:spPr>
          <a:xfrm>
            <a:off x="1905000" y="3896380"/>
            <a:ext cx="7162800" cy="523220"/>
          </a:xfrm>
          <a:prstGeom prst="rect">
            <a:avLst/>
          </a:prstGeom>
          <a:noFill/>
        </p:spPr>
        <p:txBody>
          <a:bodyPr wrap="square" rtlCol="0">
            <a:spAutoFit/>
          </a:bodyPr>
          <a:lstStyle/>
          <a:p>
            <a:pPr algn="r"/>
            <a:r>
              <a:rPr lang="en-US" sz="1400" dirty="0"/>
              <a:t> </a:t>
            </a:r>
          </a:p>
          <a:p>
            <a:pPr algn="r"/>
            <a:r>
              <a:rPr lang="en-US" sz="1400" dirty="0"/>
              <a:t>(July 4, 2017)</a:t>
            </a:r>
          </a:p>
        </p:txBody>
      </p:sp>
      <p:graphicFrame>
        <p:nvGraphicFramePr>
          <p:cNvPr id="13" name="Chart 12"/>
          <p:cNvGraphicFramePr/>
          <p:nvPr>
            <p:extLst>
              <p:ext uri="{D42A27DB-BD31-4B8C-83A1-F6EECF244321}">
                <p14:modId xmlns:p14="http://schemas.microsoft.com/office/powerpoint/2010/main" val="3747728204"/>
              </p:ext>
            </p:extLst>
          </p:nvPr>
        </p:nvGraphicFramePr>
        <p:xfrm>
          <a:off x="228600" y="4419600"/>
          <a:ext cx="3962400" cy="2355237"/>
        </p:xfrm>
        <a:graphic>
          <a:graphicData uri="http://schemas.openxmlformats.org/drawingml/2006/chart">
            <c:chart xmlns:c="http://schemas.openxmlformats.org/drawingml/2006/chart" xmlns:r="http://schemas.openxmlformats.org/officeDocument/2006/relationships" r:id="rId6"/>
          </a:graphicData>
        </a:graphic>
      </p:graphicFrame>
      <p:sp>
        <p:nvSpPr>
          <p:cNvPr id="19" name="Rounded Rectangle 18"/>
          <p:cNvSpPr/>
          <p:nvPr/>
        </p:nvSpPr>
        <p:spPr>
          <a:xfrm>
            <a:off x="2286000" y="3733800"/>
            <a:ext cx="41910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a:t>Effective TV channels?</a:t>
            </a:r>
          </a:p>
        </p:txBody>
      </p:sp>
    </p:spTree>
    <p:extLst>
      <p:ext uri="{BB962C8B-B14F-4D97-AF65-F5344CB8AC3E}">
        <p14:creationId xmlns:p14="http://schemas.microsoft.com/office/powerpoint/2010/main" val="75527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Graphic spid="14" grpId="0">
        <p:bldAsOne/>
      </p:bldGraphic>
      <p:bldGraphic spid="15" grpId="0">
        <p:bldAsOne/>
      </p:bldGraphic>
      <p:bldP spid="16" grpId="0"/>
      <p:bldGraphic spid="13"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57199" y="457200"/>
            <a:ext cx="8458201" cy="762000"/>
          </a:xfrm>
        </p:spPr>
        <p:txBody>
          <a:bodyPr>
            <a:normAutofit/>
          </a:bodyPr>
          <a:lstStyle/>
          <a:p>
            <a:r>
              <a:rPr lang="en-US" sz="3000" dirty="0"/>
              <a:t>Why do we need mining?</a:t>
            </a:r>
            <a:endParaRPr lang="en-US" sz="2800" dirty="0">
              <a:solidFill>
                <a:srgbClr val="0000FF"/>
              </a:solidFill>
            </a:endParaRPr>
          </a:p>
        </p:txBody>
      </p:sp>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6</a:t>
            </a:fld>
            <a:endParaRPr lang="en-US"/>
          </a:p>
        </p:txBody>
      </p:sp>
      <p:sp>
        <p:nvSpPr>
          <p:cNvPr id="8" name="Rectangle 2"/>
          <p:cNvSpPr txBox="1">
            <a:spLocks/>
          </p:cNvSpPr>
          <p:nvPr/>
        </p:nvSpPr>
        <p:spPr>
          <a:xfrm>
            <a:off x="457200" y="6400800"/>
            <a:ext cx="8202168" cy="457200"/>
          </a:xfrm>
          <a:prstGeom prst="rect">
            <a:avLst/>
          </a:prstGeom>
        </p:spPr>
        <p:txBody>
          <a:bodyPr vert="horz" lIns="91440" tIns="45720" rIns="91440" bIns="45720" rtlCol="0">
            <a:no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defTabSz="914400" rtl="0" eaLnBrk="1" latinLnBrk="0" hangingPunct="1">
              <a:spcBef>
                <a:spcPts val="600"/>
              </a:spcBef>
              <a:buClr>
                <a:schemeClr val="accent1">
                  <a:lumMod val="50000"/>
                </a:schemeClr>
              </a:buClr>
              <a:buSzPct val="100000"/>
              <a:buFont typeface="Wingdings 2" pitchFamily="18" charset="2"/>
              <a:buNone/>
              <a:defRPr sz="18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accent1"/>
              </a:buClr>
              <a:buSzPct val="100000"/>
              <a:buFont typeface="Wingdings 2" pitchFamily="18" charset="2"/>
              <a:buNone/>
              <a:defRPr sz="18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accent1">
                  <a:lumMod val="50000"/>
                </a:schemeClr>
              </a:buClr>
              <a:buSzPct val="100000"/>
              <a:buFont typeface="Wingdings 2" pitchFamily="18"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accent1"/>
              </a:buClr>
              <a:buSzPct val="100000"/>
              <a:buFont typeface="Wingdings 2" pitchFamily="18"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9pPr>
          </a:lstStyle>
          <a:p>
            <a:pPr algn="ctr">
              <a:lnSpc>
                <a:spcPct val="140000"/>
              </a:lnSpc>
            </a:pPr>
            <a:r>
              <a:rPr lang="en-US" dirty="0">
                <a:solidFill>
                  <a:schemeClr val="bg1">
                    <a:lumMod val="65000"/>
                  </a:schemeClr>
                </a:solidFill>
              </a:rPr>
              <a:t>© Data Science Laboratory, SOICT, HUST, 2017</a:t>
            </a:r>
          </a:p>
        </p:txBody>
      </p:sp>
      <p:pic>
        <p:nvPicPr>
          <p:cNvPr id="10" name="Content Placeholder 3" descr="Screen Shot 2014-01-27 at 3.56.34 PM.png"/>
          <p:cNvPicPr>
            <a:picLocks noGrp="1" noChangeAspect="1"/>
          </p:cNvPicPr>
          <p:nvPr>
            <p:ph idx="1"/>
          </p:nvPr>
        </p:nvPicPr>
        <p:blipFill>
          <a:blip r:embed="rId3" cstate="print">
            <a:extLst>
              <a:ext uri="{28A0092B-C50C-407E-A947-70E740481C1C}">
                <a14:useLocalDpi xmlns:a14="http://schemas.microsoft.com/office/drawing/2010/main"/>
              </a:ext>
            </a:extLst>
          </a:blip>
          <a:srcRect/>
          <a:stretch>
            <a:fillRect/>
          </a:stretch>
        </p:blipFill>
        <p:spPr>
          <a:xfrm>
            <a:off x="83255" y="3146870"/>
            <a:ext cx="5982148" cy="3289951"/>
          </a:xfrm>
        </p:spPr>
      </p:pic>
      <p:sp>
        <p:nvSpPr>
          <p:cNvPr id="11" name="TextBox 10"/>
          <p:cNvSpPr txBox="1"/>
          <p:nvPr/>
        </p:nvSpPr>
        <p:spPr>
          <a:xfrm>
            <a:off x="1650274" y="2291981"/>
            <a:ext cx="1473926" cy="923330"/>
          </a:xfrm>
          <a:prstGeom prst="rect">
            <a:avLst/>
          </a:prstGeom>
          <a:noFill/>
        </p:spPr>
        <p:txBody>
          <a:bodyPr wrap="square" rtlCol="0">
            <a:spAutoFit/>
          </a:bodyPr>
          <a:lstStyle/>
          <a:p>
            <a:pPr algn="ctr"/>
            <a:r>
              <a:rPr lang="en-US" dirty="0"/>
              <a:t>Searches for “MySpace”</a:t>
            </a:r>
          </a:p>
        </p:txBody>
      </p:sp>
      <p:grpSp>
        <p:nvGrpSpPr>
          <p:cNvPr id="12" name="Group 11"/>
          <p:cNvGrpSpPr/>
          <p:nvPr/>
        </p:nvGrpSpPr>
        <p:grpSpPr>
          <a:xfrm>
            <a:off x="4973636" y="1447800"/>
            <a:ext cx="3850956" cy="4429333"/>
            <a:chOff x="4973636" y="1619908"/>
            <a:chExt cx="3850956" cy="4429333"/>
          </a:xfrm>
        </p:grpSpPr>
        <p:pic>
          <p:nvPicPr>
            <p:cNvPr id="13" name="Picture 12" descr="Screen Shot 2014-01-27 at 3.57.08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73636" y="1619908"/>
              <a:ext cx="3850956" cy="3506003"/>
            </a:xfrm>
            <a:prstGeom prst="rect">
              <a:avLst/>
            </a:prstGeom>
          </p:spPr>
        </p:pic>
        <p:sp>
          <p:nvSpPr>
            <p:cNvPr id="14" name="TextBox 13"/>
            <p:cNvSpPr txBox="1"/>
            <p:nvPr/>
          </p:nvSpPr>
          <p:spPr>
            <a:xfrm>
              <a:off x="6236358" y="5125911"/>
              <a:ext cx="1536041" cy="923330"/>
            </a:xfrm>
            <a:prstGeom prst="rect">
              <a:avLst/>
            </a:prstGeom>
            <a:noFill/>
          </p:spPr>
          <p:txBody>
            <a:bodyPr wrap="square" rtlCol="0">
              <a:spAutoFit/>
            </a:bodyPr>
            <a:lstStyle/>
            <a:p>
              <a:pPr algn="ctr"/>
              <a:r>
                <a:rPr lang="en-US" dirty="0"/>
                <a:t>Searches for “Facebook”</a:t>
              </a:r>
            </a:p>
          </p:txBody>
        </p:sp>
      </p:grpSp>
      <p:sp>
        <p:nvSpPr>
          <p:cNvPr id="15" name="TextBox 14"/>
          <p:cNvSpPr txBox="1"/>
          <p:nvPr/>
        </p:nvSpPr>
        <p:spPr>
          <a:xfrm>
            <a:off x="1752600" y="6412468"/>
            <a:ext cx="7162800" cy="369332"/>
          </a:xfrm>
          <a:prstGeom prst="rect">
            <a:avLst/>
          </a:prstGeom>
          <a:solidFill>
            <a:schemeClr val="bg1"/>
          </a:solidFill>
        </p:spPr>
        <p:txBody>
          <a:bodyPr wrap="square" rtlCol="0">
            <a:spAutoFit/>
          </a:bodyPr>
          <a:lstStyle/>
          <a:p>
            <a:pPr algn="r"/>
            <a:r>
              <a:rPr lang="en-US" dirty="0"/>
              <a:t>(John Canny</a:t>
            </a:r>
            <a:r>
              <a:rPr lang="en-US" dirty="0" err="1"/>
              <a:t>, </a:t>
            </a:r>
            <a:r>
              <a:rPr lang="en-US" dirty="0"/>
              <a:t>UC Berkeley)</a:t>
            </a:r>
          </a:p>
        </p:txBody>
      </p:sp>
      <p:sp>
        <p:nvSpPr>
          <p:cNvPr id="16" name="TextBox 15"/>
          <p:cNvSpPr txBox="1"/>
          <p:nvPr/>
        </p:nvSpPr>
        <p:spPr>
          <a:xfrm>
            <a:off x="457200" y="1447800"/>
            <a:ext cx="7162800" cy="461665"/>
          </a:xfrm>
          <a:prstGeom prst="rect">
            <a:avLst/>
          </a:prstGeom>
          <a:solidFill>
            <a:schemeClr val="bg1"/>
          </a:solidFill>
        </p:spPr>
        <p:txBody>
          <a:bodyPr wrap="square" rtlCol="0">
            <a:spAutoFit/>
          </a:bodyPr>
          <a:lstStyle/>
          <a:p>
            <a:r>
              <a:rPr lang="en-US" sz="2400" dirty="0">
                <a:solidFill>
                  <a:srgbClr val="0000FF"/>
                </a:solidFill>
              </a:rPr>
              <a:t>Data make everything clearer</a:t>
            </a:r>
          </a:p>
        </p:txBody>
      </p:sp>
    </p:spTree>
    <p:extLst>
      <p:ext uri="{BB962C8B-B14F-4D97-AF65-F5344CB8AC3E}">
        <p14:creationId xmlns:p14="http://schemas.microsoft.com/office/powerpoint/2010/main" val="108581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00" y="1066800"/>
            <a:ext cx="1066800" cy="990600"/>
          </a:xfrm>
          <a:prstGeom prst="rect">
            <a:avLst/>
          </a:prstGeom>
          <a:solidFill>
            <a:schemeClr val="bg1"/>
          </a:solidFill>
          <a:ln>
            <a:noFill/>
          </a:ln>
          <a:effectLst/>
          <a:scene3d>
            <a:camera prst="orthographicFront"/>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a:spLocks noGrp="1"/>
          </p:cNvSpPr>
          <p:nvPr>
            <p:ph type="title"/>
          </p:nvPr>
        </p:nvSpPr>
        <p:spPr>
          <a:xfrm>
            <a:off x="457199" y="457200"/>
            <a:ext cx="8458201" cy="762000"/>
          </a:xfrm>
        </p:spPr>
        <p:txBody>
          <a:bodyPr>
            <a:normAutofit/>
          </a:bodyPr>
          <a:lstStyle/>
          <a:p>
            <a:r>
              <a:rPr lang="en-US" sz="3000" dirty="0"/>
              <a:t>Knowledge discovery and data mining</a:t>
            </a:r>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7</a:t>
            </a:fld>
            <a:endParaRPr lang="en-US"/>
          </a:p>
        </p:txBody>
      </p:sp>
      <p:sp>
        <p:nvSpPr>
          <p:cNvPr id="3" name="Rounded Rectangle 2"/>
          <p:cNvSpPr/>
          <p:nvPr/>
        </p:nvSpPr>
        <p:spPr>
          <a:xfrm>
            <a:off x="1447800" y="1981200"/>
            <a:ext cx="6172200" cy="2971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chemeClr val="tx1"/>
                </a:solidFill>
              </a:rPr>
              <a:t>The </a:t>
            </a:r>
            <a:r>
              <a:rPr lang="en-US" sz="2800" b="1" dirty="0">
                <a:solidFill>
                  <a:srgbClr val="0000FF"/>
                </a:solidFill>
              </a:rPr>
              <a:t>automatic extraction</a:t>
            </a:r>
            <a:r>
              <a:rPr lang="en-US" sz="2800" dirty="0">
                <a:solidFill>
                  <a:schemeClr val="tx1"/>
                </a:solidFill>
              </a:rPr>
              <a:t> of non-obvious, </a:t>
            </a:r>
            <a:r>
              <a:rPr lang="en-US" sz="2800" b="1" dirty="0">
                <a:solidFill>
                  <a:srgbClr val="FF6600"/>
                </a:solidFill>
              </a:rPr>
              <a:t>hidden knowledge</a:t>
            </a:r>
            <a:r>
              <a:rPr lang="en-US" sz="2800" dirty="0">
                <a:solidFill>
                  <a:schemeClr val="tx1"/>
                </a:solidFill>
              </a:rPr>
              <a:t> from large volumes of data</a:t>
            </a:r>
          </a:p>
          <a:p>
            <a:pPr algn="ctr"/>
            <a:br>
              <a:rPr lang="en-US" sz="2800" dirty="0">
                <a:solidFill>
                  <a:schemeClr val="tx1"/>
                </a:solidFill>
              </a:rPr>
            </a:br>
            <a:r>
              <a:rPr lang="en-US" sz="2000" dirty="0">
                <a:solidFill>
                  <a:schemeClr val="tx1"/>
                </a:solidFill>
              </a:rPr>
              <a:t>(</a:t>
            </a:r>
            <a:r>
              <a:rPr lang="en-US" sz="2000" dirty="0">
                <a:solidFill>
                  <a:schemeClr val="tx1"/>
                </a:solidFill>
                <a:latin typeface="Arial"/>
                <a:cs typeface="Arial"/>
              </a:rPr>
              <a:t>tự động trích rút những tri thức ẩn, không tường minh từ dữ liệu lớn</a:t>
            </a:r>
            <a:r>
              <a:rPr lang="en-US" sz="2000" dirty="0">
                <a:solidFill>
                  <a:schemeClr val="tx1"/>
                </a:solidFill>
              </a:rPr>
              <a:t>)</a:t>
            </a:r>
            <a:endParaRPr lang="en-US" sz="2000"/>
          </a:p>
        </p:txBody>
      </p:sp>
    </p:spTree>
    <p:extLst>
      <p:ext uri="{BB962C8B-B14F-4D97-AF65-F5344CB8AC3E}">
        <p14:creationId xmlns:p14="http://schemas.microsoft.com/office/powerpoint/2010/main" val="4013032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p:cNvSpPr>
            <a:spLocks noGrp="1"/>
          </p:cNvSpPr>
          <p:nvPr>
            <p:ph type="title"/>
          </p:nvPr>
        </p:nvSpPr>
        <p:spPr>
          <a:xfrm>
            <a:off x="457199" y="457200"/>
            <a:ext cx="8458201" cy="762000"/>
          </a:xfrm>
        </p:spPr>
        <p:txBody>
          <a:bodyPr>
            <a:normAutofit/>
          </a:bodyPr>
          <a:lstStyle/>
          <a:p>
            <a:r>
              <a:rPr lang="en-US" sz="3200"/>
              <a:t>Definition of </a:t>
            </a:r>
            <a:r>
              <a:rPr lang="en-US" sz="3200">
                <a:solidFill>
                  <a:srgbClr val="0000FF"/>
                </a:solidFill>
              </a:rPr>
              <a:t>Data </a:t>
            </a:r>
            <a:endParaRPr lang="en-US" sz="3200" dirty="0">
              <a:solidFill>
                <a:srgbClr val="0000FF"/>
              </a:solidFill>
            </a:endParaRPr>
          </a:p>
        </p:txBody>
      </p:sp>
      <p:sp>
        <p:nvSpPr>
          <p:cNvPr id="3" name="Rectangle 2"/>
          <p:cNvSpPr>
            <a:spLocks noGrp="1"/>
          </p:cNvSpPr>
          <p:nvPr>
            <p:ph sz="half" idx="1"/>
          </p:nvPr>
        </p:nvSpPr>
        <p:spPr>
          <a:xfrm>
            <a:off x="457200" y="1524000"/>
            <a:ext cx="8458200" cy="4602163"/>
          </a:xfrm>
        </p:spPr>
        <p:txBody>
          <a:bodyPr>
            <a:normAutofit/>
          </a:bodyPr>
          <a:lstStyle/>
          <a:p>
            <a:r>
              <a:rPr lang="en-US" sz="2200" i="1">
                <a:solidFill>
                  <a:schemeClr val="tx1"/>
                </a:solidFill>
              </a:rPr>
              <a:t>Data</a:t>
            </a:r>
            <a:r>
              <a:rPr lang="en-US" sz="2200">
                <a:solidFill>
                  <a:schemeClr val="tx1"/>
                </a:solidFill>
              </a:rPr>
              <a:t> are just raw facts (Long and Long, 1998) </a:t>
            </a:r>
          </a:p>
          <a:p>
            <a:r>
              <a:rPr lang="en-US" sz="2200" i="1">
                <a:solidFill>
                  <a:schemeClr val="tx1"/>
                </a:solidFill>
              </a:rPr>
              <a:t>Data </a:t>
            </a:r>
            <a:r>
              <a:rPr lang="en-US" sz="2200">
                <a:solidFill>
                  <a:schemeClr val="tx1"/>
                </a:solidFill>
              </a:rPr>
              <a:t>. . . are streams of raw facts representing events . . . before they have been arranged into a form that people can understand and use (Laudon and Laudon, 1998) </a:t>
            </a:r>
          </a:p>
          <a:p>
            <a:r>
              <a:rPr lang="en-US" sz="2200" i="1">
                <a:solidFill>
                  <a:schemeClr val="tx1"/>
                </a:solidFill>
              </a:rPr>
              <a:t>Data </a:t>
            </a:r>
            <a:r>
              <a:rPr lang="en-US" sz="2200">
                <a:solidFill>
                  <a:schemeClr val="tx1"/>
                </a:solidFill>
              </a:rPr>
              <a:t>is comprised of facts (Hayes, 1992)</a:t>
            </a:r>
            <a:br>
              <a:rPr lang="en-US" sz="2200">
                <a:solidFill>
                  <a:schemeClr val="tx1"/>
                </a:solidFill>
              </a:rPr>
            </a:br>
            <a:r>
              <a:rPr lang="en-US" sz="2200">
                <a:solidFill>
                  <a:schemeClr val="tx1"/>
                </a:solidFill>
              </a:rPr>
              <a:t>Recorded symbols (McNurlin and Sprague, 1998)</a:t>
            </a:r>
            <a:endParaRPr lang="en-US" sz="2200" dirty="0">
              <a:solidFill>
                <a:schemeClr val="tx1"/>
              </a:solidFill>
            </a:endParaRPr>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8</a:t>
            </a:fld>
            <a:endParaRPr lang="en-US" dirty="0"/>
          </a:p>
        </p:txBody>
      </p:sp>
      <p:grpSp>
        <p:nvGrpSpPr>
          <p:cNvPr id="4" name="Group 3"/>
          <p:cNvGrpSpPr/>
          <p:nvPr/>
        </p:nvGrpSpPr>
        <p:grpSpPr>
          <a:xfrm>
            <a:off x="762000" y="4343400"/>
            <a:ext cx="8275320" cy="2438400"/>
            <a:chOff x="762000" y="4343400"/>
            <a:chExt cx="8275320" cy="2438400"/>
          </a:xfrm>
        </p:grpSpPr>
        <p:grpSp>
          <p:nvGrpSpPr>
            <p:cNvPr id="15" name="Group 14"/>
            <p:cNvGrpSpPr/>
            <p:nvPr/>
          </p:nvGrpSpPr>
          <p:grpSpPr>
            <a:xfrm>
              <a:off x="762000" y="4343400"/>
              <a:ext cx="8275320" cy="2438400"/>
              <a:chOff x="762000" y="4343400"/>
              <a:chExt cx="8275320" cy="2438400"/>
            </a:xfrm>
          </p:grpSpPr>
          <p:sp>
            <p:nvSpPr>
              <p:cNvPr id="10" name="Trapezoid 9"/>
              <p:cNvSpPr/>
              <p:nvPr/>
            </p:nvSpPr>
            <p:spPr>
              <a:xfrm>
                <a:off x="5562600" y="5943600"/>
                <a:ext cx="3474720" cy="838200"/>
              </a:xfrm>
              <a:prstGeom prst="trapezoid">
                <a:avLst>
                  <a:gd name="adj" fmla="val 58421"/>
                </a:avLst>
              </a:prstGeom>
              <a:solidFill>
                <a:schemeClr val="accent1">
                  <a:lumMod val="40000"/>
                  <a:lumOff val="60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762000" y="4343400"/>
                <a:ext cx="3962400" cy="2133600"/>
              </a:xfrm>
              <a:prstGeom prst="wedgeRoundRectCallout">
                <a:avLst>
                  <a:gd name="adj1" fmla="val 74264"/>
                  <a:gd name="adj2" fmla="val 41145"/>
                  <a:gd name="adj3" fmla="val 16667"/>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r>
                  <a:rPr lang="en-US">
                    <a:latin typeface="Arial"/>
                    <a:cs typeface="Arial"/>
                  </a:rPr>
                  <a:t>Dữ liệu là tín hiệu (signals) thu được do quan sát, đo đạc, thu thập... từ các đối tượng. Cụ thể, dữ liệu là giá trị (values) của các thuộc tính (features) của các đối tượng, được biểu diễn bằng dãy các bits, các con số hay ký hiệu... </a:t>
                </a:r>
              </a:p>
            </p:txBody>
          </p:sp>
        </p:grpSp>
        <p:sp>
          <p:nvSpPr>
            <p:cNvPr id="11" name="TextBox 10"/>
            <p:cNvSpPr txBox="1"/>
            <p:nvPr/>
          </p:nvSpPr>
          <p:spPr>
            <a:xfrm>
              <a:off x="6477000" y="6320135"/>
              <a:ext cx="1676400" cy="461665"/>
            </a:xfrm>
            <a:prstGeom prst="rect">
              <a:avLst/>
            </a:prstGeom>
            <a:noFill/>
          </p:spPr>
          <p:txBody>
            <a:bodyPr wrap="square" rtlCol="0">
              <a:spAutoFit/>
            </a:bodyPr>
            <a:lstStyle/>
            <a:p>
              <a:pPr algn="ctr"/>
              <a:r>
                <a:rPr lang="en-US" sz="2400"/>
                <a:t>Data</a:t>
              </a:r>
            </a:p>
          </p:txBody>
        </p:sp>
      </p:grpSp>
    </p:spTree>
    <p:extLst>
      <p:ext uri="{BB962C8B-B14F-4D97-AF65-F5344CB8AC3E}">
        <p14:creationId xmlns:p14="http://schemas.microsoft.com/office/powerpoint/2010/main" val="158421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00" y="1066800"/>
            <a:ext cx="10668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p:cNvSpPr>
            <a:spLocks noGrp="1"/>
          </p:cNvSpPr>
          <p:nvPr>
            <p:ph type="title"/>
          </p:nvPr>
        </p:nvSpPr>
        <p:spPr>
          <a:xfrm>
            <a:off x="457199" y="457200"/>
            <a:ext cx="8458201" cy="762000"/>
          </a:xfrm>
        </p:spPr>
        <p:txBody>
          <a:bodyPr>
            <a:normAutofit/>
          </a:bodyPr>
          <a:lstStyle/>
          <a:p>
            <a:r>
              <a:rPr lang="en-US" sz="3200"/>
              <a:t>Definition of </a:t>
            </a:r>
            <a:r>
              <a:rPr lang="en-US" sz="3200">
                <a:solidFill>
                  <a:srgbClr val="0000FF"/>
                </a:solidFill>
              </a:rPr>
              <a:t>Information </a:t>
            </a:r>
            <a:endParaRPr lang="en-US" sz="3200" dirty="0">
              <a:solidFill>
                <a:srgbClr val="0000FF"/>
              </a:solidFill>
            </a:endParaRPr>
          </a:p>
        </p:txBody>
      </p:sp>
      <p:sp>
        <p:nvSpPr>
          <p:cNvPr id="3" name="Rectangle 2"/>
          <p:cNvSpPr>
            <a:spLocks noGrp="1"/>
          </p:cNvSpPr>
          <p:nvPr>
            <p:ph sz="half" idx="1"/>
          </p:nvPr>
        </p:nvSpPr>
        <p:spPr>
          <a:xfrm>
            <a:off x="457200" y="1524000"/>
            <a:ext cx="8458200" cy="5334000"/>
          </a:xfrm>
        </p:spPr>
        <p:txBody>
          <a:bodyPr>
            <a:normAutofit/>
          </a:bodyPr>
          <a:lstStyle/>
          <a:p>
            <a:r>
              <a:rPr lang="en-US" sz="2200">
                <a:solidFill>
                  <a:schemeClr val="tx1"/>
                </a:solidFill>
              </a:rPr>
              <a:t>Data that have been shaped into a form that is meaningful and useful to human beings (Laudon and Laudon, 1998) </a:t>
            </a:r>
          </a:p>
          <a:p>
            <a:r>
              <a:rPr lang="en-US" sz="2200">
                <a:solidFill>
                  <a:schemeClr val="tx1"/>
                </a:solidFill>
              </a:rPr>
              <a:t>Data that have been collected and processed into a meaningful form. Simply, information is the meaning we give to accumulated facts (Long and Long, 1998) </a:t>
            </a:r>
          </a:p>
          <a:p>
            <a:r>
              <a:rPr lang="en-US" sz="2200">
                <a:solidFill>
                  <a:schemeClr val="tx1"/>
                </a:solidFill>
              </a:rPr>
              <a:t>The property of data which represents and measures effects of processing them (Hayes, 1992) </a:t>
            </a:r>
          </a:p>
        </p:txBody>
      </p:sp>
      <p:cxnSp>
        <p:nvCxnSpPr>
          <p:cNvPr id="7" name="Straight Connector 6"/>
          <p:cNvCxnSpPr/>
          <p:nvPr/>
        </p:nvCxnSpPr>
        <p:spPr>
          <a:xfrm>
            <a:off x="568680" y="1219200"/>
            <a:ext cx="8305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62D56ECA-4C16-4208-B374-27591EF545A3}" type="slidenum">
              <a:rPr lang="en-US" smtClean="0"/>
              <a:pPr/>
              <a:t>9</a:t>
            </a:fld>
            <a:endParaRPr lang="en-US" dirty="0"/>
          </a:p>
        </p:txBody>
      </p:sp>
      <p:grpSp>
        <p:nvGrpSpPr>
          <p:cNvPr id="4" name="Group 3"/>
          <p:cNvGrpSpPr/>
          <p:nvPr/>
        </p:nvGrpSpPr>
        <p:grpSpPr>
          <a:xfrm>
            <a:off x="762000" y="5029200"/>
            <a:ext cx="8275320" cy="1752600"/>
            <a:chOff x="762000" y="5029200"/>
            <a:chExt cx="8275320" cy="1752600"/>
          </a:xfrm>
        </p:grpSpPr>
        <p:sp>
          <p:nvSpPr>
            <p:cNvPr id="8" name="Trapezoid 7"/>
            <p:cNvSpPr/>
            <p:nvPr/>
          </p:nvSpPr>
          <p:spPr>
            <a:xfrm>
              <a:off x="6096000" y="5029200"/>
              <a:ext cx="2438400" cy="838200"/>
            </a:xfrm>
            <a:prstGeom prst="trapezoid">
              <a:avLst>
                <a:gd name="adj" fmla="val 58421"/>
              </a:avLst>
            </a:prstGeom>
            <a:solidFill>
              <a:schemeClr val="accent3">
                <a:lumMod val="60000"/>
                <a:lumOff val="40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p:cNvSpPr/>
            <p:nvPr/>
          </p:nvSpPr>
          <p:spPr>
            <a:xfrm>
              <a:off x="5562600" y="5943600"/>
              <a:ext cx="3474720" cy="838200"/>
            </a:xfrm>
            <a:prstGeom prst="trapezoid">
              <a:avLst>
                <a:gd name="adj" fmla="val 58421"/>
              </a:avLst>
            </a:prstGeom>
            <a:solidFill>
              <a:schemeClr val="accent1">
                <a:lumMod val="40000"/>
                <a:lumOff val="60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6477000" y="6320135"/>
              <a:ext cx="1676400" cy="461665"/>
            </a:xfrm>
            <a:prstGeom prst="rect">
              <a:avLst/>
            </a:prstGeom>
            <a:noFill/>
          </p:spPr>
          <p:txBody>
            <a:bodyPr wrap="square" rtlCol="0">
              <a:spAutoFit/>
            </a:bodyPr>
            <a:lstStyle/>
            <a:p>
              <a:pPr algn="ctr"/>
              <a:r>
                <a:rPr lang="en-US" sz="2400"/>
                <a:t>Data</a:t>
              </a:r>
            </a:p>
          </p:txBody>
        </p:sp>
        <p:sp>
          <p:nvSpPr>
            <p:cNvPr id="13" name="TextBox 12"/>
            <p:cNvSpPr txBox="1"/>
            <p:nvPr/>
          </p:nvSpPr>
          <p:spPr>
            <a:xfrm>
              <a:off x="6477000" y="5467290"/>
              <a:ext cx="1676400" cy="400110"/>
            </a:xfrm>
            <a:prstGeom prst="rect">
              <a:avLst/>
            </a:prstGeom>
            <a:noFill/>
          </p:spPr>
          <p:txBody>
            <a:bodyPr wrap="square" rtlCol="0">
              <a:spAutoFit/>
            </a:bodyPr>
            <a:lstStyle/>
            <a:p>
              <a:pPr algn="ctr"/>
              <a:r>
                <a:rPr lang="en-US" sz="2000"/>
                <a:t>Information</a:t>
              </a:r>
            </a:p>
          </p:txBody>
        </p:sp>
        <p:sp>
          <p:nvSpPr>
            <p:cNvPr id="14" name="Rounded Rectangular Callout 13"/>
            <p:cNvSpPr/>
            <p:nvPr/>
          </p:nvSpPr>
          <p:spPr>
            <a:xfrm>
              <a:off x="762000" y="5181600"/>
              <a:ext cx="3962400" cy="1600200"/>
            </a:xfrm>
            <a:prstGeom prst="wedgeRoundRectCallout">
              <a:avLst>
                <a:gd name="adj1" fmla="val 86047"/>
                <a:gd name="adj2" fmla="val -28582"/>
                <a:gd name="adj3" fmla="val 16667"/>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r>
                <a:rPr lang="en-US">
                  <a:latin typeface="Arial"/>
                  <a:cs typeface="Arial"/>
                </a:rPr>
                <a:t>Thông tin là dữ liệu có ý nghĩa (data equiped with meaning), thu được khi xử lý dữ liệu để lọc bỏ đi các phần dư thừa, tìm ra phần cốt lõi đặc trưng cho dữ liệu. </a:t>
              </a:r>
              <a:endParaRPr lang="en-US">
                <a:effectLst/>
                <a:latin typeface="Arial"/>
                <a:cs typeface="Arial"/>
              </a:endParaRPr>
            </a:p>
          </p:txBody>
        </p:sp>
      </p:grpSp>
    </p:spTree>
    <p:extLst>
      <p:ext uri="{BB962C8B-B14F-4D97-AF65-F5344CB8AC3E}">
        <p14:creationId xmlns:p14="http://schemas.microsoft.com/office/powerpoint/2010/main" val="23359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laz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FF6225CD500547B49EAD98EEBFE241" ma:contentTypeVersion="2" ma:contentTypeDescription="Create a new document." ma:contentTypeScope="" ma:versionID="94efadefd246c73344fe6b858d801ad0">
  <xsd:schema xmlns:xsd="http://www.w3.org/2001/XMLSchema" xmlns:xs="http://www.w3.org/2001/XMLSchema" xmlns:p="http://schemas.microsoft.com/office/2006/metadata/properties" xmlns:ns2="92d18ad8-22c9-46b4-8d56-affd5f74820f" targetNamespace="http://schemas.microsoft.com/office/2006/metadata/properties" ma:root="true" ma:fieldsID="539751de32e6d00c24efd7cd9d57b9d0" ns2:_="">
    <xsd:import namespace="92d18ad8-22c9-46b4-8d56-affd5f74820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d18ad8-22c9-46b4-8d56-affd5f7482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8700936-15B3-4112-8431-3368664F0289}"/>
</file>

<file path=customXml/itemProps2.xml><?xml version="1.0" encoding="utf-8"?>
<ds:datastoreItem xmlns:ds="http://schemas.openxmlformats.org/officeDocument/2006/customXml" ds:itemID="{DA78D2C1-7553-41B3-9C3B-2D5C0DD123D2}"/>
</file>

<file path=customXml/itemProps3.xml><?xml version="1.0" encoding="utf-8"?>
<ds:datastoreItem xmlns:ds="http://schemas.openxmlformats.org/officeDocument/2006/customXml" ds:itemID="{F1859B4B-AF96-4639-BC19-B8ED9D927F12}"/>
</file>

<file path=docProps/app.xml><?xml version="1.0" encoding="utf-8"?>
<Properties xmlns="http://schemas.openxmlformats.org/officeDocument/2006/extended-properties" xmlns:vt="http://schemas.openxmlformats.org/officeDocument/2006/docPropsVTypes">
  <Template>Plaza.thmx</Template>
  <TotalTime>0</TotalTime>
  <Words>1916</Words>
  <Application>Microsoft Macintosh PowerPoint</Application>
  <PresentationFormat>On-screen Show (4:3)</PresentationFormat>
  <Paragraphs>232</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Century Gothic</vt:lpstr>
      <vt:lpstr>Impact</vt:lpstr>
      <vt:lpstr>Wingdings</vt:lpstr>
      <vt:lpstr>Wingdings 2</vt:lpstr>
      <vt:lpstr>Plaza</vt:lpstr>
      <vt:lpstr>Introduction to Machine Learning and Data Mining (Học máy và Khai phá dữ liệu)</vt:lpstr>
      <vt:lpstr>Contents</vt:lpstr>
      <vt:lpstr>Various sources of data</vt:lpstr>
      <vt:lpstr>Why do we need mining? Prediction</vt:lpstr>
      <vt:lpstr>Why do we need mining? Exploration</vt:lpstr>
      <vt:lpstr>Why do we need mining?</vt:lpstr>
      <vt:lpstr>Knowledge discovery and data mining</vt:lpstr>
      <vt:lpstr>Definition of Data </vt:lpstr>
      <vt:lpstr>Definition of Information </vt:lpstr>
      <vt:lpstr>Definition of Knowledge</vt:lpstr>
      <vt:lpstr>Data-Information-Knowledge </vt:lpstr>
      <vt:lpstr>Example of Data/Information/Knowledge </vt:lpstr>
      <vt:lpstr>KDD: main tasks</vt:lpstr>
      <vt:lpstr>Predictive mining: classification</vt:lpstr>
      <vt:lpstr>Predictive mining: outlier detection</vt:lpstr>
      <vt:lpstr>Descriptive mining: clustering</vt:lpstr>
      <vt:lpstr>Descriptive mining: summarization</vt:lpstr>
      <vt:lpstr>Descriptive mining: dependency modeling</vt:lpstr>
      <vt:lpstr>KDD: data type</vt:lpstr>
      <vt:lpstr>KDD: data type</vt:lpstr>
      <vt:lpstr>KDD: methodology</vt:lpstr>
      <vt:lpstr>KDD: methodology</vt:lpstr>
      <vt:lpstr>KDD: challenges</vt:lpstr>
      <vt:lpstr>Challenges: free structure</vt:lpstr>
      <vt:lpstr>Challenges: hidden interaction</vt:lpstr>
      <vt:lpstr>Challenges: high dimensionality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for report on country</dc:title>
  <dc:creator/>
  <cp:keywords/>
  <cp:lastModifiedBy/>
  <cp:revision>1</cp:revision>
  <dcterms:modified xsi:type="dcterms:W3CDTF">2022-06-24T11:02:58Z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TC101659609990</vt:lpwstr>
  </property>
  <property fmtid="{D5CDD505-2E9C-101B-9397-08002B2CF9AE}" pid="3" name="ContentTypeId">
    <vt:lpwstr>0x010100B7FF6225CD500547B49EAD98EEBFE241</vt:lpwstr>
  </property>
</Properties>
</file>